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28f6073ae86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 name="Google Shape;56;g28f6073ae86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t>Hello, I’m Dr. Derrick Greenspan, a post-doctoral fellow under Dr. Choi’s lab here at the University of Central Florida, and today I am presenting our paper here at SEED 2024, LOaPP: Improving the performance of Persistent Memory Objects via Low-Overhead at-rest PMO Protection. </a:t>
            </a:r>
            <a:endParaRPr sz="12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8f6073ae86_0_1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8f6073ae86_0_1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As discussed earlier, we want to improve the performance of PMOs by splitting them into individual pages, </a:t>
            </a:r>
            <a:r>
              <a:rPr lang="en" sz="1200"/>
              <a:t>both encryption and checksums. To do this, we need to change where we store the checksum from being part of the metadata for the PMO itself to being in a separate section. To do this, we propose creating a new, separate region, the Checksum region. Each page as an associated checksum within the region; since each checksum is 32 bytes large, this creates a small overhead.</a:t>
            </a:r>
            <a:endParaRPr sz="1200"/>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8f6073ae86_0_1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8f6073ae86_0_1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Finally, we have the implementation. The </a:t>
            </a:r>
            <a:r>
              <a:rPr lang="en" sz="1200"/>
              <a:t>implementation</a:t>
            </a:r>
            <a:r>
              <a:rPr lang="en" sz="1200"/>
              <a:t> is fairly straightforward. Like in prior work, we use the Kernel Crypto API, which is inherently </a:t>
            </a:r>
            <a:r>
              <a:rPr lang="en" sz="1200"/>
              <a:t>multithreaded, and allow multiple pages to be encrypted &amp; copied in parallel. The kernel crypto API effectively runs as a separate thread and dispatches decryption and encryption calls to the encryption engine. In this way, breaking up pages and decrypting on page fault can improve performance dramatically.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In addition, we implemented the crash handler, which encrypts the entire PMO and updates the checksum of each page whenever a process dies abnormally. This is only strictly necessary when we relax the integrity verification to perform checksum updates at detach as described earlier</a:t>
            </a:r>
            <a:endParaRPr sz="12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8f6073ae86_0_1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8f6073ae86_0_1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To reiterate, this paper implemented PMOs using real hardware. The system in question is pictured here. We modified the Linux kernel version 5.14.18, the same version as in prior work. We </a:t>
            </a:r>
            <a:r>
              <a:rPr lang="en" sz="1200"/>
              <a:t>evaluated</a:t>
            </a:r>
            <a:r>
              <a:rPr lang="en" sz="1200"/>
              <a:t> four microbenchmarks and four filebench workloads. We’ll discuss the results in the next section. </a:t>
            </a:r>
            <a:endParaRPr sz="1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8f6073ae86_0_1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8f6073ae86_0_1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For the evaluation, we want to answer a few questions. First, we want to determine how much more performant LOaPP is compared to the baseline Whole Encryption design. Second, we want to determine if keeping the primary and shadow decrypted (BP) are more performant, or if only decrypting the shadow page is superior. We also want to </a:t>
            </a:r>
            <a:r>
              <a:rPr lang="en" sz="1200"/>
              <a:t>determine</a:t>
            </a:r>
            <a:r>
              <a:rPr lang="en" sz="1200"/>
              <a:t> whether updating the checksum at detach is fast enough to warrant requiring the crash handler, or whether the difference is so </a:t>
            </a:r>
            <a:r>
              <a:rPr lang="en" sz="1200"/>
              <a:t>insignificant</a:t>
            </a:r>
            <a:r>
              <a:rPr lang="en" sz="1200"/>
              <a:t> that it is unimportant.</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(click)</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Before I describe the results, the legend on the far left color codes the different </a:t>
            </a:r>
            <a:r>
              <a:rPr lang="en" sz="1200"/>
              <a:t>components</a:t>
            </a:r>
            <a:r>
              <a:rPr lang="en" sz="1200"/>
              <a:t> of the execution time. They are split into different categories,Psync persist and integrity verification, Psync Encrypt/Copy, Detach, PF Overhead, Attach Other, Attach Stall, and Compute.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(click)</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The next figure shows the execution time by the different designs, from Whole Encryption + IV to the original no encryption design. This figure shows that on average, decrypting only the shadow page is faster, as long as attach/detach are called often. For example, if after every other psync we detach and then reattach the PMO, we see that this design is about 3% faster. However, both designs work well, much better than the original whole PMO encryption design: on average both are more than two times faster.</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(click)</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This figure focuses on the two most performant designs as the attach session size increases, normalized to SP/Id with an attach/detach session size of 1. At a size of 16, decrypting the primary and the shadow together are slightly faster, 2.7%, because psync is less expensive. </a:t>
            </a:r>
            <a:endParaRPr sz="12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8f6073ae86_0_1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8f6073ae86_0_1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Finally, we evaluated the different designs with Filebench. High numbers are better here, since they indicate higher bandwidth. There are a few takeaways here. First, the most performant design with integrity verification from the previous slide, SP/Id, is 2.56x faster than the base design with encryption and IV. Second, adding integrity verification to whole encryption doesn’t </a:t>
            </a:r>
            <a:r>
              <a:rPr lang="en" sz="1200"/>
              <a:t>reduce performance by a significant amount. Third, there are some scenarios where updating the checksum at detach can be worse than at psync, for example, Webserver is worse when using SPIVd because it calls detach more often than psync: writes only occur 9% of the time. Hence, if the workload is heavily biased towards reads, then it may be beneficial to not update the checksum at detach, and instead update it at psync. </a:t>
            </a:r>
            <a:endParaRPr sz="12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8f6073ae86_0_1755:notes"/>
          <p:cNvSpPr/>
          <p:nvPr>
            <p:ph idx="2" type="sldImg"/>
          </p:nvPr>
        </p:nvSpPr>
        <p:spPr>
          <a:xfrm>
            <a:off x="381240" y="685800"/>
            <a:ext cx="6095400" cy="34287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4" name="Google Shape;234;g28f6073ae86_0_1755:notes"/>
          <p:cNvSpPr txBox="1"/>
          <p:nvPr>
            <p:ph idx="1" type="body"/>
          </p:nvPr>
        </p:nvSpPr>
        <p:spPr>
          <a:xfrm>
            <a:off x="685800" y="4343400"/>
            <a:ext cx="5486100" cy="4114500"/>
          </a:xfrm>
          <a:prstGeom prst="rect">
            <a:avLst/>
          </a:prstGeom>
          <a:noFill/>
          <a:ln>
            <a:noFill/>
          </a:ln>
        </p:spPr>
        <p:txBody>
          <a:bodyPr anchorCtr="0" anchor="t" bIns="91425" lIns="0" spcFirstLastPara="1" rIns="0" wrap="square" tIns="91425">
            <a:noAutofit/>
          </a:bodyPr>
          <a:lstStyle/>
          <a:p>
            <a:pPr indent="0" lvl="0" marL="0" rtl="0" algn="l">
              <a:lnSpc>
                <a:spcPct val="100000"/>
              </a:lnSpc>
              <a:spcBef>
                <a:spcPts val="0"/>
              </a:spcBef>
              <a:spcAft>
                <a:spcPts val="0"/>
              </a:spcAft>
              <a:buNone/>
            </a:pPr>
            <a:r>
              <a:rPr lang="en"/>
              <a:t>Thank you! Do you have any feedback for me?</a:t>
            </a:r>
            <a:endParaRPr b="0" sz="1100" strike="noStrike">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8f6073ae8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8f6073ae8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To begin with, we have to discuss what Persistent Memory, or PM is, in order to understand this work. PM is byte-addressable memory like DRAM, but it’s durable and has storage class level performance. One example of PM is Intel Optane PM, which has been discontinued, but further research on PM technologies, especially with the advent of CXL memory, continues. </a:t>
            </a:r>
            <a:br>
              <a:rPr lang="en" sz="1200"/>
            </a:br>
            <a:endParaRPr sz="1200"/>
          </a:p>
          <a:p>
            <a:pPr indent="0" lvl="0" marL="0" rtl="0" algn="l">
              <a:spcBef>
                <a:spcPts val="0"/>
              </a:spcBef>
              <a:spcAft>
                <a:spcPts val="0"/>
              </a:spcAft>
              <a:buNone/>
            </a:pPr>
            <a:r>
              <a:rPr lang="en" sz="1200"/>
              <a:t>There are two </a:t>
            </a:r>
            <a:r>
              <a:rPr lang="en" sz="1200"/>
              <a:t>primary</a:t>
            </a:r>
            <a:r>
              <a:rPr lang="en" sz="1200"/>
              <a:t> methods of utilizing PM. First, and most commonly, PM can be accessed via memory mapped files with a file system. This design maps files into the user space of a process, but it’s lacking because it has different semantics (file system vs virtual memory) and requires serialization/deserialization to use. An alternative method is known as Persistent Memory Objects (PMOs). The address space of PMOs are mapped into the address space of the process and accessed like any other type of persistent data. </a:t>
            </a:r>
            <a:r>
              <a:rPr lang="en" sz="1200">
                <a:solidFill>
                  <a:schemeClr val="dk1"/>
                </a:solidFill>
              </a:rPr>
              <a:t>This approach is therefore intuitive to the programmer because it does not suffer from the aforementioned differing semantics.</a:t>
            </a:r>
            <a:endParaRPr sz="1200"/>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28f6073ae86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28f6073ae86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A PMO is, specifically, a persistent memory object that holds pointer rich data structures without any file backing. A PMO can be located in a single contiguous region or span multiple regions of a PM, and provides crash consistency, and optionally security and integrity verification, and we’ll explore how in the upcoming slides.</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8f6073ae9c_97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8f6073ae9c_97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rPr>
              <a:t>As a brief background, there are three components to the PMO API. There are attach, which renders a PMO accessible, detach, which renders a PMO inaccessible, and psync, which forces </a:t>
            </a:r>
            <a:r>
              <a:rPr lang="en" sz="1200">
                <a:solidFill>
                  <a:schemeClr val="dk1"/>
                </a:solidFill>
              </a:rPr>
              <a:t>modifications</a:t>
            </a:r>
            <a:r>
              <a:rPr lang="en" sz="1200">
                <a:solidFill>
                  <a:schemeClr val="dk1"/>
                </a:solidFill>
              </a:rPr>
              <a:t> to the PMO to be crash consistent. The programmer may use psync as illustrated here. A linked list node can be inserted and then rendered crash consistent with psync. If a crash happens, there is always a consistent copy of the data.  In our design, w</a:t>
            </a:r>
            <a:r>
              <a:rPr lang="en" sz="1200">
                <a:solidFill>
                  <a:schemeClr val="dk1"/>
                </a:solidFill>
              </a:rPr>
              <a:t>e use shadowing to achieve crash consistency for PMO where each PMO has a primary and shadow copy for each accessed page. All updates are performed on the shadow copy. If a crash happens, the Primary PMO has a consistent copy.</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8f6073ae86_0_1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8f6073ae86_0_1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rPr>
              <a:t>Optionally, PMOs can be encrypted and have an associated checksum for security and reliability. The encryption can be done in a crash consistent manner, which prior works have demonstrated, and which we will discuss later as it relates to our current work. The most important thing to note is that the size of a PMO dramatically affects the time it takes the PMO to decrypt at attach, and this is a consequence of the fact that the original design from prior work enforces protections at the granularity of a whole PMO rather than at page level.</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For example, this graph shows the size of a matrix inputted into a Tiled Matrix Multiplication program, and the execution time normalized to a system with no encryption. We can see that at a size of 64x64, a system with encryption takes about 1.3 times the amount of time that it took without encryption. But at a matrix size of 4096x4096, it took 6.5 times the amount of time that it took without encryption, which is quite significant. The source of these problems is that the prior design enforces protections at the granularity of a whole PMO, irrespective of the actual size of a single attach session.</a:t>
            </a:r>
            <a:endParaRPr sz="1200">
              <a:solidFill>
                <a:schemeClr val="dk1"/>
              </a:solidFill>
            </a:endParaRPr>
          </a:p>
          <a:p>
            <a:pPr indent="0" lvl="0" marL="0" rtl="0" algn="l">
              <a:spcBef>
                <a:spcPts val="0"/>
              </a:spcBef>
              <a:spcAft>
                <a:spcPts val="0"/>
              </a:spcAft>
              <a:buClr>
                <a:schemeClr val="dk1"/>
              </a:buClr>
              <a:buFont typeface="Arial"/>
              <a:buNone/>
            </a:pPr>
            <a:r>
              <a:t/>
            </a:r>
            <a:endParaRPr sz="1200">
              <a:solidFill>
                <a:schemeClr val="dk1"/>
              </a:solidFill>
            </a:endParaRPr>
          </a:p>
          <a:p>
            <a:pPr indent="0" lvl="0" marL="0" rtl="0" algn="l">
              <a:spcBef>
                <a:spcPts val="0"/>
              </a:spcBef>
              <a:spcAft>
                <a:spcPts val="0"/>
              </a:spcAft>
              <a:buNone/>
            </a:pPr>
            <a:r>
              <a:t/>
            </a:r>
            <a:endParaRPr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8f6073ae86_0_1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8f6073ae86_0_1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So, we need a new approach. Enter… LOaPP, or Low Overhead at-rest PMO protection</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 sz="1200">
                <a:solidFill>
                  <a:schemeClr val="dk1"/>
                </a:solidFill>
              </a:rPr>
              <a:t>The main idea of LOaPP is to change the granularity, from </a:t>
            </a:r>
            <a:r>
              <a:rPr lang="en" sz="1200">
                <a:solidFill>
                  <a:schemeClr val="dk1"/>
                </a:solidFill>
              </a:rPr>
              <a:t>whole</a:t>
            </a:r>
            <a:r>
              <a:rPr lang="en" sz="1200">
                <a:solidFill>
                  <a:schemeClr val="dk1"/>
                </a:solidFill>
              </a:rPr>
              <a:t> PMO to the size of individual pages. Instead of decrypt pages at attach time, we can decrypt pages on demand at fault, and store the checksums of each page instead of the entire PMO.</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rPr lang="en" sz="1200">
                <a:solidFill>
                  <a:schemeClr val="dk1"/>
                </a:solidFill>
              </a:rPr>
              <a:t>This leads to three important questions that our work wants to address</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Clr>
                <a:schemeClr val="dk1"/>
              </a:buClr>
              <a:buFont typeface="Arial"/>
              <a:buNone/>
            </a:pPr>
            <a:r>
              <a:rPr lang="en" sz="1200">
                <a:solidFill>
                  <a:schemeClr val="dk1"/>
                </a:solidFill>
              </a:rPr>
              <a:t>First, we ask, </a:t>
            </a:r>
            <a:r>
              <a:rPr lang="en" sz="1200" u="sng">
                <a:solidFill>
                  <a:schemeClr val="dk1"/>
                </a:solidFill>
              </a:rPr>
              <a:t>what</a:t>
            </a:r>
            <a:r>
              <a:rPr lang="en" sz="1200">
                <a:solidFill>
                  <a:schemeClr val="dk1"/>
                </a:solidFill>
              </a:rPr>
              <a:t> do we want to decrypt/verify? Do we just want to decrypt only the shadow, or both the shadow and the primary? Second, we ask </a:t>
            </a:r>
            <a:r>
              <a:rPr lang="en" sz="1200" u="sng">
                <a:solidFill>
                  <a:schemeClr val="dk1"/>
                </a:solidFill>
              </a:rPr>
              <a:t>when</a:t>
            </a:r>
            <a:r>
              <a:rPr lang="en" sz="1200">
                <a:solidFill>
                  <a:schemeClr val="dk1"/>
                </a:solidFill>
              </a:rPr>
              <a:t> we should decrypt/verify during a session. Finally, we ask </a:t>
            </a:r>
            <a:r>
              <a:rPr lang="en" sz="1200" u="sng">
                <a:solidFill>
                  <a:schemeClr val="dk1"/>
                </a:solidFill>
              </a:rPr>
              <a:t>how</a:t>
            </a:r>
            <a:r>
              <a:rPr lang="en" sz="1200">
                <a:solidFill>
                  <a:schemeClr val="dk1"/>
                </a:solidFill>
              </a:rPr>
              <a:t> we can retain checksum integrity.</a:t>
            </a:r>
            <a:endParaRPr sz="12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8f6073ae86_0_1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8f6073ae86_0_1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So let’s explore the </a:t>
            </a:r>
            <a:r>
              <a:rPr lang="en" sz="1200"/>
              <a:t>design</a:t>
            </a:r>
            <a:r>
              <a:rPr lang="en" sz="1200"/>
              <a:t> space. First, we ask WHAT. What to decrypt, and what to checksum?</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Regarding what to decrypt, we have options. We can decrypt the whole PMO, which is the base design from prior work, or we can decrypt only the shadow page, or both the shadow and the primary. If we decrypt the whole of the PMO, we incur the latency of decrypting the entire PMO at attach time. Since we anticipate </a:t>
            </a:r>
            <a:r>
              <a:rPr lang="en" sz="1200"/>
              <a:t>that programmers will attach/detach PMOs frequently, this latency adds up if the PMO is large. The other two options have various pros and cons. If we decrypt the primary into the shadow only, the SP design, then page faults are faster and so is detach. Page faults only require one decryption call and no write back, while detach needs only to delete the data that are in the shadow. On the other hand, psync is slightly slower because the shadow copy must be encrypted back into the primary rather than simply copied.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The other option is to decrypt the primary into the shadow and then copy the shadow back to the primary, or the BP design, for both pages. Psync in this design is as fast as it was in the original, but now detach and page faults are slower, particularly detach since any extant page must be reencrypted. Page faults, too, are slower, because after a fault, the page must be decrypted into the shadow and then copied back into the primary.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If you look at the figure to the right, you can see state transition diagrams for page fault, psync, and detach. Red lines indicate both primary and shadow are decrypted, the BP design, while blue lines indicate that only shadow pages are decrypted. Black lines are common for both designs. As you can see, when a page fault occurs, decrypting and persisting the primary into the shadow is all that is necessary for the shadow only design, but when a page fault occurs for the both primary and shadow design, it must be copied back into the primary. Similarly, as mentioned earlier, when a psync occurs, the design is simpler for both: in fact it is unchanged from the previous design, while when using shadow only, the shadow must be encrypted back into the primary. Detach, as mentioned is very simple (just destroy touched shadow pages) when using SP, but more complicated for BP.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Regarding what to checksum, we also have options. We can checksum the entire PMO, which is the base design from prior work, or we can checksum only those pages that have been modified. We will discuss the pros and cons of each soon.</a:t>
            </a:r>
            <a:endParaRPr sz="12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8f6073ae86_0_1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8f6073ae86_0_1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The second question is WHEN should we verify the checksum, and when should we update it? If we’re using our new </a:t>
            </a:r>
            <a:r>
              <a:rPr lang="en" sz="1200"/>
              <a:t>design</a:t>
            </a:r>
            <a:r>
              <a:rPr lang="en" sz="1200"/>
              <a:t>, then we have to verify the checksum at page </a:t>
            </a:r>
            <a:r>
              <a:rPr lang="en" sz="1200"/>
              <a:t>fault</a:t>
            </a:r>
            <a:r>
              <a:rPr lang="en" sz="1200"/>
              <a:t>, but the </a:t>
            </a:r>
            <a:r>
              <a:rPr lang="en" sz="1200"/>
              <a:t>original</a:t>
            </a:r>
            <a:r>
              <a:rPr lang="en" sz="1200"/>
              <a:t> design did so at attach instead. Then, we need to update the checksum, which we can do either at psync time, the base design from SEED 2022, or at detach time. Verify the checksum at every psync is slower for the obvious reason that there will most likely be more checkpoints than detaches, but if we verify the checksum at detach time, then we have to have a crash handler to ensure the checksum data are always crash consistent. </a:t>
            </a:r>
            <a:endParaRPr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8f6073ae86_0_1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8f6073ae86_0_1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Putting all of this together, here is a summary of the </a:t>
            </a:r>
            <a:r>
              <a:rPr lang="en" sz="1200"/>
              <a:t>design space, assuming the use of integrity verification in all cases. From left to right, we have Design, What is operated on (category 1), Category 2, which consists of WHEN it is operated on, and broken into different components such as decrypt, verify, update checksum, and encrypt, and finally we have Category 3, which discusses how crash consistency should be handled. </a:t>
            </a:r>
            <a:endParaRPr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311760" y="444960"/>
            <a:ext cx="8520000" cy="572400"/>
          </a:xfrm>
          <a:prstGeom prst="rect">
            <a:avLst/>
          </a:prstGeom>
          <a:noFill/>
          <a:ln>
            <a:noFill/>
          </a:ln>
        </p:spPr>
        <p:txBody>
          <a:bodyPr anchorCtr="0" anchor="ctr" bIns="0" lIns="0" spcFirstLastPara="1" rIns="0" wrap="square" tIns="0">
            <a:normAutofit/>
          </a:bodyPr>
          <a:lstStyle>
            <a:lvl1pPr lvl="0" rtl="0" algn="l">
              <a:spcBef>
                <a:spcPts val="0"/>
              </a:spcBef>
              <a:spcAft>
                <a:spcPts val="0"/>
              </a:spcAft>
              <a:buSzPts val="2800"/>
              <a:buNone/>
              <a:defRPr/>
            </a:lvl1pPr>
            <a:lvl2pPr lvl="1" rtl="0" algn="l">
              <a:spcBef>
                <a:spcPts val="0"/>
              </a:spcBef>
              <a:spcAft>
                <a:spcPts val="0"/>
              </a:spcAft>
              <a:buSzPts val="2800"/>
              <a:buNone/>
              <a:defRPr/>
            </a:lvl2pPr>
            <a:lvl3pPr lvl="2" rtl="0" algn="l">
              <a:spcBef>
                <a:spcPts val="0"/>
              </a:spcBef>
              <a:spcAft>
                <a:spcPts val="0"/>
              </a:spcAft>
              <a:buSzPts val="2800"/>
              <a:buNone/>
              <a:defRPr/>
            </a:lvl3pPr>
            <a:lvl4pPr lvl="3" rtl="0" algn="l">
              <a:spcBef>
                <a:spcPts val="0"/>
              </a:spcBef>
              <a:spcAft>
                <a:spcPts val="0"/>
              </a:spcAft>
              <a:buSzPts val="2800"/>
              <a:buNone/>
              <a:defRPr/>
            </a:lvl4pPr>
            <a:lvl5pPr lvl="4" rtl="0" algn="l">
              <a:spcBef>
                <a:spcPts val="0"/>
              </a:spcBef>
              <a:spcAft>
                <a:spcPts val="0"/>
              </a:spcAft>
              <a:buSzPts val="2800"/>
              <a:buNone/>
              <a:defRPr/>
            </a:lvl5pPr>
            <a:lvl6pPr lvl="5" rtl="0" algn="l">
              <a:spcBef>
                <a:spcPts val="0"/>
              </a:spcBef>
              <a:spcAft>
                <a:spcPts val="0"/>
              </a:spcAft>
              <a:buSzPts val="2800"/>
              <a:buNone/>
              <a:defRPr/>
            </a:lvl6pPr>
            <a:lvl7pPr lvl="6" rtl="0" algn="l">
              <a:spcBef>
                <a:spcPts val="0"/>
              </a:spcBef>
              <a:spcAft>
                <a:spcPts val="0"/>
              </a:spcAft>
              <a:buSzPts val="2800"/>
              <a:buNone/>
              <a:defRPr/>
            </a:lvl7pPr>
            <a:lvl8pPr lvl="7" rtl="0" algn="l">
              <a:spcBef>
                <a:spcPts val="0"/>
              </a:spcBef>
              <a:spcAft>
                <a:spcPts val="0"/>
              </a:spcAft>
              <a:buSzPts val="2800"/>
              <a:buNone/>
              <a:defRPr/>
            </a:lvl8pPr>
            <a:lvl9pPr lvl="8" rtl="0" algn="l">
              <a:spcBef>
                <a:spcPts val="0"/>
              </a:spcBef>
              <a:spcAft>
                <a:spcPts val="0"/>
              </a:spcAft>
              <a:buSzPts val="2800"/>
              <a:buNone/>
              <a:defRPr/>
            </a:lvl9pPr>
          </a:lstStyle>
          <a:p/>
        </p:txBody>
      </p:sp>
      <p:sp>
        <p:nvSpPr>
          <p:cNvPr id="52" name="Google Shape;52;p13"/>
          <p:cNvSpPr txBox="1"/>
          <p:nvPr>
            <p:ph idx="1" type="body"/>
          </p:nvPr>
        </p:nvSpPr>
        <p:spPr>
          <a:xfrm>
            <a:off x="311760" y="1152360"/>
            <a:ext cx="8520000" cy="3416100"/>
          </a:xfrm>
          <a:prstGeom prst="rect">
            <a:avLst/>
          </a:prstGeom>
          <a:noFill/>
          <a:ln>
            <a:noFill/>
          </a:ln>
        </p:spPr>
        <p:txBody>
          <a:bodyPr anchorCtr="0" anchor="t" bIns="0" lIns="0" spcFirstLastPara="1" rIns="0" wrap="square" tIns="0">
            <a:normAutofit/>
          </a:bodyPr>
          <a:lstStyle>
            <a:lvl1pPr indent="-228600" lvl="0" marL="457200" rtl="0" algn="l">
              <a:spcBef>
                <a:spcPts val="0"/>
              </a:spcBef>
              <a:spcAft>
                <a:spcPts val="0"/>
              </a:spcAft>
              <a:buSzPts val="1800"/>
              <a:buNone/>
              <a:defRPr/>
            </a:lvl1pPr>
            <a:lvl2pPr indent="-228600" lvl="1" marL="914400" rtl="0" algn="l">
              <a:spcBef>
                <a:spcPts val="1200"/>
              </a:spcBef>
              <a:spcAft>
                <a:spcPts val="0"/>
              </a:spcAft>
              <a:buSzPts val="1400"/>
              <a:buNone/>
              <a:defRPr/>
            </a:lvl2pPr>
            <a:lvl3pPr indent="-228600" lvl="2" marL="1371600" rtl="0" algn="l">
              <a:spcBef>
                <a:spcPts val="1200"/>
              </a:spcBef>
              <a:spcAft>
                <a:spcPts val="0"/>
              </a:spcAft>
              <a:buSzPts val="1400"/>
              <a:buNone/>
              <a:defRPr/>
            </a:lvl3pPr>
            <a:lvl4pPr indent="-228600" lvl="3" marL="1828800" rtl="0" algn="l">
              <a:spcBef>
                <a:spcPts val="1200"/>
              </a:spcBef>
              <a:spcAft>
                <a:spcPts val="0"/>
              </a:spcAft>
              <a:buSzPts val="1400"/>
              <a:buNone/>
              <a:defRPr/>
            </a:lvl4pPr>
            <a:lvl5pPr indent="-228600" lvl="4" marL="2286000" rtl="0" algn="l">
              <a:spcBef>
                <a:spcPts val="1200"/>
              </a:spcBef>
              <a:spcAft>
                <a:spcPts val="0"/>
              </a:spcAft>
              <a:buSzPts val="1400"/>
              <a:buNone/>
              <a:defRPr/>
            </a:lvl5pPr>
            <a:lvl6pPr indent="-228600" lvl="5" marL="2743200" rtl="0" algn="l">
              <a:spcBef>
                <a:spcPts val="1200"/>
              </a:spcBef>
              <a:spcAft>
                <a:spcPts val="0"/>
              </a:spcAft>
              <a:buSzPts val="1400"/>
              <a:buNone/>
              <a:defRPr/>
            </a:lvl6pPr>
            <a:lvl7pPr indent="-228600" lvl="6" marL="3200400" rtl="0" algn="l">
              <a:spcBef>
                <a:spcPts val="1200"/>
              </a:spcBef>
              <a:spcAft>
                <a:spcPts val="0"/>
              </a:spcAft>
              <a:buSzPts val="1400"/>
              <a:buNone/>
              <a:defRPr/>
            </a:lvl7pPr>
            <a:lvl8pPr indent="-228600" lvl="7" marL="3657600" rtl="0" algn="l">
              <a:spcBef>
                <a:spcPts val="1200"/>
              </a:spcBef>
              <a:spcAft>
                <a:spcPts val="0"/>
              </a:spcAft>
              <a:buSzPts val="1400"/>
              <a:buNone/>
              <a:defRPr/>
            </a:lvl8pPr>
            <a:lvl9pPr indent="-228600" lvl="8" marL="4114800" rtl="0" algn="l">
              <a:spcBef>
                <a:spcPts val="1200"/>
              </a:spcBef>
              <a:spcAft>
                <a:spcPts val="1200"/>
              </a:spcAft>
              <a:buSzPts val="1400"/>
              <a:buNone/>
              <a:defRPr/>
            </a:lvl9pPr>
          </a:lstStyle>
          <a:p/>
        </p:txBody>
      </p:sp>
      <p:sp>
        <p:nvSpPr>
          <p:cNvPr id="53" name="Google Shape;53;p13"/>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lvl1pPr lvl="0">
              <a:buNone/>
              <a:defRPr sz="1300"/>
            </a:lvl1pPr>
            <a:lvl2pPr lvl="1">
              <a:buNone/>
              <a:defRPr sz="1300"/>
            </a:lvl2pPr>
            <a:lvl3pPr lvl="2">
              <a:buNone/>
              <a:defRPr sz="1300"/>
            </a:lvl3pPr>
            <a:lvl4pPr lvl="3">
              <a:buNone/>
              <a:defRPr sz="1300"/>
            </a:lvl4pPr>
            <a:lvl5pPr lvl="4">
              <a:buNone/>
              <a:defRPr sz="1300"/>
            </a:lvl5pPr>
            <a:lvl6pPr lvl="5">
              <a:buNone/>
              <a:defRPr sz="1300"/>
            </a:lvl6pPr>
            <a:lvl7pPr lvl="6">
              <a:buNone/>
              <a:defRPr sz="1300"/>
            </a:lvl7pPr>
            <a:lvl8pPr lvl="7">
              <a:buNone/>
              <a:defRPr sz="1300"/>
            </a:lvl8pPr>
            <a:lvl9pPr lvl="8">
              <a:buNone/>
              <a:defRPr sz="1300"/>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jp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3.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1.png"/><Relationship Id="rId6"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jp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7" name="Shape 57"/>
        <p:cNvGrpSpPr/>
        <p:nvPr/>
      </p:nvGrpSpPr>
      <p:grpSpPr>
        <a:xfrm>
          <a:off x="0" y="0"/>
          <a:ext cx="0" cy="0"/>
          <a:chOff x="0" y="0"/>
          <a:chExt cx="0" cy="0"/>
        </a:xfrm>
      </p:grpSpPr>
      <p:sp>
        <p:nvSpPr>
          <p:cNvPr id="58" name="Google Shape;58;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990"/>
              <a:buFont typeface="Arial"/>
              <a:buNone/>
            </a:pPr>
            <a:r>
              <a:rPr lang="en" sz="3780">
                <a:solidFill>
                  <a:schemeClr val="lt1"/>
                </a:solidFill>
              </a:rPr>
              <a:t>LOaPP: Improving the performance of Persistent Memory Objects via Low-Overhead at-rest PMO Protection</a:t>
            </a:r>
            <a:endParaRPr sz="3780">
              <a:solidFill>
                <a:schemeClr val="lt1"/>
              </a:solidFill>
            </a:endParaRPr>
          </a:p>
        </p:txBody>
      </p:sp>
      <p:sp>
        <p:nvSpPr>
          <p:cNvPr id="59" name="Google Shape;59;p14"/>
          <p:cNvSpPr txBox="1"/>
          <p:nvPr>
            <p:ph idx="1" type="subTitle"/>
          </p:nvPr>
        </p:nvSpPr>
        <p:spPr>
          <a:xfrm>
            <a:off x="311700" y="2834125"/>
            <a:ext cx="8520600" cy="2052600"/>
          </a:xfrm>
          <a:prstGeom prst="rect">
            <a:avLst/>
          </a:prstGeom>
          <a:noFill/>
          <a:ln>
            <a:noFill/>
          </a:ln>
        </p:spPr>
        <p:txBody>
          <a:bodyPr anchorCtr="0" anchor="t" bIns="91425" lIns="91425" spcFirstLastPara="1" rIns="91425" wrap="square" tIns="91425">
            <a:normAutofit lnSpcReduction="20000"/>
          </a:bodyPr>
          <a:lstStyle/>
          <a:p>
            <a:pPr indent="0" lvl="0" marL="0" rtl="0" algn="ctr">
              <a:lnSpc>
                <a:spcPct val="100000"/>
              </a:lnSpc>
              <a:spcBef>
                <a:spcPts val="0"/>
              </a:spcBef>
              <a:spcAft>
                <a:spcPts val="0"/>
              </a:spcAft>
              <a:buSzPts val="4480"/>
              <a:buNone/>
            </a:pPr>
            <a:r>
              <a:rPr b="1" lang="en" u="sng">
                <a:solidFill>
                  <a:schemeClr val="lt2"/>
                </a:solidFill>
              </a:rPr>
              <a:t>Derrick Greenspan</a:t>
            </a:r>
            <a:r>
              <a:rPr b="1" lang="en">
                <a:solidFill>
                  <a:schemeClr val="lt2"/>
                </a:solidFill>
              </a:rPr>
              <a:t>, </a:t>
            </a:r>
            <a:r>
              <a:rPr lang="en">
                <a:solidFill>
                  <a:schemeClr val="lt2"/>
                </a:solidFill>
              </a:rPr>
              <a:t>Naveed Ul Mustafa, </a:t>
            </a:r>
            <a:r>
              <a:rPr lang="en" u="sng">
                <a:solidFill>
                  <a:schemeClr val="lt2"/>
                </a:solidFill>
              </a:rPr>
              <a:t>Andres Delgado</a:t>
            </a:r>
            <a:r>
              <a:rPr lang="en">
                <a:solidFill>
                  <a:schemeClr val="lt2"/>
                </a:solidFill>
              </a:rPr>
              <a:t>, Connor Bramham, Christopher Prats, Samu Wallace, Mark Heinrich, Yan Solihin</a:t>
            </a:r>
            <a:endParaRPr>
              <a:solidFill>
                <a:schemeClr val="lt2"/>
              </a:solidFill>
            </a:endParaRPr>
          </a:p>
          <a:p>
            <a:pPr indent="0" lvl="0" marL="0" rtl="0" algn="ctr">
              <a:lnSpc>
                <a:spcPct val="100000"/>
              </a:lnSpc>
              <a:spcBef>
                <a:spcPts val="0"/>
              </a:spcBef>
              <a:spcAft>
                <a:spcPts val="0"/>
              </a:spcAft>
              <a:buSzPts val="4480"/>
              <a:buNone/>
            </a:pPr>
            <a:r>
              <a:t/>
            </a:r>
            <a:endParaRPr>
              <a:solidFill>
                <a:schemeClr val="lt2"/>
              </a:solidFill>
            </a:endParaRPr>
          </a:p>
          <a:p>
            <a:pPr indent="0" lvl="0" marL="0" rtl="0" algn="ctr">
              <a:lnSpc>
                <a:spcPct val="100000"/>
              </a:lnSpc>
              <a:spcBef>
                <a:spcPts val="0"/>
              </a:spcBef>
              <a:spcAft>
                <a:spcPts val="0"/>
              </a:spcAft>
              <a:buSzPts val="4480"/>
              <a:buNone/>
            </a:pPr>
            <a:r>
              <a:rPr b="1" lang="en" u="sng">
                <a:solidFill>
                  <a:schemeClr val="lt2"/>
                </a:solidFill>
              </a:rPr>
              <a:t>SEED 2024</a:t>
            </a:r>
            <a:endParaRPr b="1" u="sng">
              <a:solidFill>
                <a:schemeClr val="lt2"/>
              </a:solidFill>
            </a:endParaRPr>
          </a:p>
        </p:txBody>
      </p:sp>
      <p:pic>
        <p:nvPicPr>
          <p:cNvPr id="60" name="Google Shape;60;p14"/>
          <p:cNvPicPr preferRelativeResize="0"/>
          <p:nvPr/>
        </p:nvPicPr>
        <p:blipFill rotWithShape="1">
          <a:blip r:embed="rId4">
            <a:alphaModFix/>
          </a:blip>
          <a:srcRect b="0" l="0" r="0" t="0"/>
          <a:stretch/>
        </p:blipFill>
        <p:spPr>
          <a:xfrm>
            <a:off x="10" y="4145900"/>
            <a:ext cx="739440" cy="99756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ph type="title"/>
          </p:nvPr>
        </p:nvSpPr>
        <p:spPr>
          <a:xfrm>
            <a:off x="311760" y="444960"/>
            <a:ext cx="85200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lang="en"/>
              <a:t>Per-page checksum</a:t>
            </a:r>
            <a:endParaRPr/>
          </a:p>
        </p:txBody>
      </p:sp>
      <p:pic>
        <p:nvPicPr>
          <p:cNvPr id="190" name="Google Shape;190;p23"/>
          <p:cNvPicPr preferRelativeResize="0"/>
          <p:nvPr/>
        </p:nvPicPr>
        <p:blipFill rotWithShape="1">
          <a:blip r:embed="rId3">
            <a:alphaModFix/>
          </a:blip>
          <a:srcRect b="22632" l="59696" r="4614" t="19981"/>
          <a:stretch/>
        </p:blipFill>
        <p:spPr>
          <a:xfrm>
            <a:off x="5494575" y="1521025"/>
            <a:ext cx="2381050" cy="2676725"/>
          </a:xfrm>
          <a:prstGeom prst="rect">
            <a:avLst/>
          </a:prstGeom>
          <a:noFill/>
          <a:ln cap="flat" cmpd="sng" w="9525">
            <a:solidFill>
              <a:srgbClr val="000000"/>
            </a:solidFill>
            <a:prstDash val="solid"/>
            <a:round/>
            <a:headEnd len="sm" w="sm" type="none"/>
            <a:tailEnd len="sm" w="sm" type="none"/>
          </a:ln>
        </p:spPr>
      </p:pic>
      <p:sp>
        <p:nvSpPr>
          <p:cNvPr id="191" name="Google Shape;191;p23"/>
          <p:cNvSpPr txBox="1"/>
          <p:nvPr/>
        </p:nvSpPr>
        <p:spPr>
          <a:xfrm>
            <a:off x="130275" y="997550"/>
            <a:ext cx="6354300" cy="3333600"/>
          </a:xfrm>
          <a:prstGeom prst="rect">
            <a:avLst/>
          </a:prstGeom>
          <a:noFill/>
          <a:ln>
            <a:noFill/>
          </a:ln>
        </p:spPr>
        <p:txBody>
          <a:bodyPr anchorCtr="0" anchor="t" bIns="91425" lIns="91425" spcFirstLastPara="1" rIns="91425" wrap="square" tIns="91425">
            <a:noAutofit/>
          </a:bodyPr>
          <a:lstStyle/>
          <a:p>
            <a:pPr indent="-368300" lvl="0" marL="457200" rtl="0" algn="l">
              <a:lnSpc>
                <a:spcPct val="115000"/>
              </a:lnSpc>
              <a:spcBef>
                <a:spcPts val="0"/>
              </a:spcBef>
              <a:spcAft>
                <a:spcPts val="0"/>
              </a:spcAft>
              <a:buClr>
                <a:srgbClr val="595959"/>
              </a:buClr>
              <a:buSzPts val="2200"/>
              <a:buChar char="●"/>
            </a:pPr>
            <a:r>
              <a:rPr b="1" lang="en" sz="2200">
                <a:solidFill>
                  <a:srgbClr val="595959"/>
                </a:solidFill>
              </a:rPr>
              <a:t>Checksum has to be stored somewhere!</a:t>
            </a:r>
            <a:endParaRPr b="1" sz="2200">
              <a:solidFill>
                <a:srgbClr val="595959"/>
              </a:solidFill>
            </a:endParaRPr>
          </a:p>
          <a:p>
            <a:pPr indent="-342900" lvl="1" marL="914400" rtl="0" algn="l">
              <a:lnSpc>
                <a:spcPct val="115000"/>
              </a:lnSpc>
              <a:spcBef>
                <a:spcPts val="0"/>
              </a:spcBef>
              <a:spcAft>
                <a:spcPts val="0"/>
              </a:spcAft>
              <a:buClr>
                <a:srgbClr val="595959"/>
              </a:buClr>
              <a:buSzPts val="1800"/>
              <a:buChar char="○"/>
            </a:pPr>
            <a:r>
              <a:rPr lang="en" sz="1800">
                <a:solidFill>
                  <a:srgbClr val="595959"/>
                </a:solidFill>
              </a:rPr>
              <a:t>New region: </a:t>
            </a:r>
            <a:r>
              <a:rPr b="1" lang="en" sz="1800">
                <a:solidFill>
                  <a:srgbClr val="595959"/>
                </a:solidFill>
              </a:rPr>
              <a:t>Checksum region</a:t>
            </a:r>
            <a:endParaRPr b="1" sz="1800">
              <a:solidFill>
                <a:srgbClr val="595959"/>
              </a:solidFill>
            </a:endParaRPr>
          </a:p>
          <a:p>
            <a:pPr indent="-330200" lvl="1" marL="914400" rtl="0" algn="l">
              <a:lnSpc>
                <a:spcPct val="115000"/>
              </a:lnSpc>
              <a:spcBef>
                <a:spcPts val="0"/>
              </a:spcBef>
              <a:spcAft>
                <a:spcPts val="0"/>
              </a:spcAft>
              <a:buClr>
                <a:srgbClr val="595959"/>
              </a:buClr>
              <a:buSzPts val="1600"/>
              <a:buChar char="○"/>
            </a:pPr>
            <a:r>
              <a:rPr lang="en" sz="1800">
                <a:solidFill>
                  <a:srgbClr val="595959"/>
                </a:solidFill>
              </a:rPr>
              <a:t>Each page has associated checksum</a:t>
            </a:r>
            <a:endParaRPr sz="1800">
              <a:solidFill>
                <a:srgbClr val="595959"/>
              </a:solidFill>
            </a:endParaRPr>
          </a:p>
          <a:p>
            <a:pPr indent="0" lvl="0" marL="0" rtl="0" algn="l">
              <a:lnSpc>
                <a:spcPct val="115000"/>
              </a:lnSpc>
              <a:spcBef>
                <a:spcPts val="0"/>
              </a:spcBef>
              <a:spcAft>
                <a:spcPts val="0"/>
              </a:spcAft>
              <a:buNone/>
            </a:pPr>
            <a:r>
              <a:t/>
            </a:r>
            <a:endParaRPr b="1" sz="2000">
              <a:solidFill>
                <a:srgbClr val="595959"/>
              </a:solidFill>
            </a:endParaRPr>
          </a:p>
          <a:p>
            <a:pPr indent="-368300" lvl="0" marL="457200" rtl="0" algn="l">
              <a:lnSpc>
                <a:spcPct val="115000"/>
              </a:lnSpc>
              <a:spcBef>
                <a:spcPts val="0"/>
              </a:spcBef>
              <a:spcAft>
                <a:spcPts val="0"/>
              </a:spcAft>
              <a:buClr>
                <a:srgbClr val="595959"/>
              </a:buClr>
              <a:buSzPts val="2200"/>
              <a:buChar char="●"/>
            </a:pPr>
            <a:r>
              <a:rPr lang="en" sz="2200">
                <a:solidFill>
                  <a:srgbClr val="595959"/>
                </a:solidFill>
              </a:rPr>
              <a:t>Small overhead: </a:t>
            </a:r>
            <a:r>
              <a:rPr b="1" lang="en" sz="2200">
                <a:solidFill>
                  <a:srgbClr val="595959"/>
                </a:solidFill>
              </a:rPr>
              <a:t>1%</a:t>
            </a:r>
            <a:endParaRPr b="1" sz="2200">
              <a:solidFill>
                <a:srgbClr val="595959"/>
              </a:solidFill>
            </a:endParaRPr>
          </a:p>
          <a:p>
            <a:pPr indent="0" lvl="0" marL="0" rtl="0" algn="l">
              <a:lnSpc>
                <a:spcPct val="115000"/>
              </a:lnSpc>
              <a:spcBef>
                <a:spcPts val="0"/>
              </a:spcBef>
              <a:spcAft>
                <a:spcPts val="0"/>
              </a:spcAft>
              <a:buClr>
                <a:srgbClr val="000000"/>
              </a:buClr>
              <a:buFont typeface="Arial"/>
              <a:buNone/>
            </a:pPr>
            <a:r>
              <a:rPr b="1" lang="en" sz="2000">
                <a:solidFill>
                  <a:srgbClr val="595959"/>
                </a:solidFill>
              </a:rPr>
              <a:t>	</a:t>
            </a:r>
            <a:endParaRPr b="1" sz="2000">
              <a:solidFill>
                <a:srgbClr val="595959"/>
              </a:solidFill>
            </a:endParaRPr>
          </a:p>
        </p:txBody>
      </p:sp>
      <p:sp>
        <p:nvSpPr>
          <p:cNvPr id="192" name="Google Shape;192;p23"/>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b="1" lang="en"/>
              <a:t>‹#›</a:t>
            </a:fld>
            <a:endParaRPr b="1"/>
          </a:p>
        </p:txBody>
      </p:sp>
      <p:pic>
        <p:nvPicPr>
          <p:cNvPr id="193" name="Google Shape;193;p23"/>
          <p:cNvPicPr preferRelativeResize="0"/>
          <p:nvPr/>
        </p:nvPicPr>
        <p:blipFill rotWithShape="1">
          <a:blip r:embed="rId4">
            <a:alphaModFix/>
          </a:blip>
          <a:srcRect b="0" l="0" r="0" t="0"/>
          <a:stretch/>
        </p:blipFill>
        <p:spPr>
          <a:xfrm>
            <a:off x="10" y="4145900"/>
            <a:ext cx="739440" cy="9975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4"/>
          <p:cNvSpPr txBox="1"/>
          <p:nvPr>
            <p:ph type="title"/>
          </p:nvPr>
        </p:nvSpPr>
        <p:spPr>
          <a:xfrm>
            <a:off x="311760" y="444960"/>
            <a:ext cx="85200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lang="en"/>
              <a:t>Implementation</a:t>
            </a:r>
            <a:endParaRPr/>
          </a:p>
        </p:txBody>
      </p:sp>
      <p:sp>
        <p:nvSpPr>
          <p:cNvPr id="199" name="Google Shape;199;p24"/>
          <p:cNvSpPr txBox="1"/>
          <p:nvPr/>
        </p:nvSpPr>
        <p:spPr>
          <a:xfrm>
            <a:off x="228600" y="914400"/>
            <a:ext cx="8686800" cy="3416100"/>
          </a:xfrm>
          <a:prstGeom prst="rect">
            <a:avLst/>
          </a:prstGeom>
          <a:noFill/>
          <a:ln>
            <a:noFill/>
          </a:ln>
        </p:spPr>
        <p:txBody>
          <a:bodyPr anchorCtr="0" anchor="ctr" bIns="91425" lIns="91425" spcFirstLastPara="1" rIns="91425" wrap="square" tIns="91425">
            <a:normAutofit/>
          </a:bodyPr>
          <a:lstStyle/>
          <a:p>
            <a:pPr indent="-368300" lvl="0" marL="457200" marR="0" rtl="0" algn="l">
              <a:lnSpc>
                <a:spcPct val="115000"/>
              </a:lnSpc>
              <a:spcBef>
                <a:spcPts val="0"/>
              </a:spcBef>
              <a:spcAft>
                <a:spcPts val="0"/>
              </a:spcAft>
              <a:buClr>
                <a:srgbClr val="595959"/>
              </a:buClr>
              <a:buSzPts val="2200"/>
              <a:buChar char="●"/>
            </a:pPr>
            <a:r>
              <a:rPr lang="en" sz="2200" strike="noStrike">
                <a:solidFill>
                  <a:srgbClr val="595959"/>
                </a:solidFill>
              </a:rPr>
              <a:t>Kernel Crypto API </a:t>
            </a:r>
            <a:endParaRPr sz="2200"/>
          </a:p>
          <a:p>
            <a:pPr indent="-374650" lvl="1" marL="914400" marR="0" rtl="0" algn="l">
              <a:lnSpc>
                <a:spcPct val="115000"/>
              </a:lnSpc>
              <a:spcBef>
                <a:spcPts val="0"/>
              </a:spcBef>
              <a:spcAft>
                <a:spcPts val="0"/>
              </a:spcAft>
              <a:buClr>
                <a:srgbClr val="595959"/>
              </a:buClr>
              <a:buSzPts val="2300"/>
              <a:buFont typeface="Arial"/>
              <a:buChar char="○"/>
            </a:pPr>
            <a:r>
              <a:rPr b="0" lang="en" sz="1800" strike="noStrike">
                <a:solidFill>
                  <a:srgbClr val="595959"/>
                </a:solidFill>
                <a:latin typeface="Arial"/>
                <a:ea typeface="Arial"/>
                <a:cs typeface="Arial"/>
                <a:sym typeface="Arial"/>
              </a:rPr>
              <a:t>Inherently multi-threaded</a:t>
            </a:r>
            <a:endParaRPr sz="1800"/>
          </a:p>
          <a:p>
            <a:pPr indent="-374650" lvl="1" marL="914400" marR="0" rtl="0" algn="l">
              <a:lnSpc>
                <a:spcPct val="115000"/>
              </a:lnSpc>
              <a:spcBef>
                <a:spcPts val="0"/>
              </a:spcBef>
              <a:spcAft>
                <a:spcPts val="0"/>
              </a:spcAft>
              <a:buClr>
                <a:srgbClr val="595959"/>
              </a:buClr>
              <a:buSzPts val="2300"/>
              <a:buFont typeface="Arial"/>
              <a:buChar char="○"/>
            </a:pPr>
            <a:r>
              <a:rPr b="0" lang="en" sz="1800" strike="noStrike">
                <a:solidFill>
                  <a:srgbClr val="595959"/>
                </a:solidFill>
                <a:latin typeface="Arial"/>
                <a:ea typeface="Arial"/>
                <a:cs typeface="Arial"/>
                <a:sym typeface="Arial"/>
              </a:rPr>
              <a:t>Multiple pages encrypted &amp; copied in parallel</a:t>
            </a:r>
            <a:endParaRPr sz="1800"/>
          </a:p>
          <a:p>
            <a:pPr indent="-368300" lvl="0" marL="457200" marR="0" rtl="0" algn="l">
              <a:lnSpc>
                <a:spcPct val="115000"/>
              </a:lnSpc>
              <a:spcBef>
                <a:spcPts val="0"/>
              </a:spcBef>
              <a:spcAft>
                <a:spcPts val="0"/>
              </a:spcAft>
              <a:buClr>
                <a:srgbClr val="595959"/>
              </a:buClr>
              <a:buSzPts val="2200"/>
              <a:buChar char="●"/>
            </a:pPr>
            <a:r>
              <a:rPr lang="en" sz="2200">
                <a:solidFill>
                  <a:srgbClr val="595959"/>
                </a:solidFill>
              </a:rPr>
              <a:t>Crash Handler</a:t>
            </a:r>
            <a:endParaRPr sz="2200">
              <a:solidFill>
                <a:srgbClr val="595959"/>
              </a:solidFill>
            </a:endParaRPr>
          </a:p>
          <a:p>
            <a:pPr indent="-374650" lvl="1" marL="914400" marR="0" rtl="0" algn="l">
              <a:lnSpc>
                <a:spcPct val="115000"/>
              </a:lnSpc>
              <a:spcBef>
                <a:spcPts val="0"/>
              </a:spcBef>
              <a:spcAft>
                <a:spcPts val="0"/>
              </a:spcAft>
              <a:buClr>
                <a:srgbClr val="595959"/>
              </a:buClr>
              <a:buSzPts val="2300"/>
              <a:buChar char="○"/>
            </a:pPr>
            <a:r>
              <a:rPr b="0" lang="en" sz="1800" strike="noStrike">
                <a:solidFill>
                  <a:srgbClr val="595959"/>
                </a:solidFill>
                <a:latin typeface="Arial"/>
                <a:ea typeface="Arial"/>
                <a:cs typeface="Arial"/>
                <a:sym typeface="Arial"/>
              </a:rPr>
              <a:t>Invoked whenever the process dies via do_exit() kernel function call</a:t>
            </a:r>
            <a:endParaRPr b="0" i="1" sz="1800" u="sng" strike="noStrike">
              <a:solidFill>
                <a:srgbClr val="000000"/>
              </a:solidFill>
              <a:latin typeface="Arial"/>
              <a:ea typeface="Arial"/>
              <a:cs typeface="Arial"/>
              <a:sym typeface="Arial"/>
            </a:endParaRPr>
          </a:p>
        </p:txBody>
      </p:sp>
      <p:sp>
        <p:nvSpPr>
          <p:cNvPr id="200" name="Google Shape;200;p24"/>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b="1" lang="en"/>
              <a:t>‹#›</a:t>
            </a:fld>
            <a:endParaRPr b="1"/>
          </a:p>
        </p:txBody>
      </p:sp>
      <p:pic>
        <p:nvPicPr>
          <p:cNvPr id="201" name="Google Shape;201;p24"/>
          <p:cNvPicPr preferRelativeResize="0"/>
          <p:nvPr/>
        </p:nvPicPr>
        <p:blipFill rotWithShape="1">
          <a:blip r:embed="rId3">
            <a:alphaModFix/>
          </a:blip>
          <a:srcRect b="0" l="0" r="0" t="0"/>
          <a:stretch/>
        </p:blipFill>
        <p:spPr>
          <a:xfrm>
            <a:off x="10" y="4145900"/>
            <a:ext cx="739440" cy="99756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5"/>
          <p:cNvSpPr txBox="1"/>
          <p:nvPr>
            <p:ph type="title"/>
          </p:nvPr>
        </p:nvSpPr>
        <p:spPr>
          <a:xfrm>
            <a:off x="311760" y="444960"/>
            <a:ext cx="85200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lang="en"/>
              <a:t>Evaluation methodology</a:t>
            </a:r>
            <a:endParaRPr/>
          </a:p>
        </p:txBody>
      </p:sp>
      <p:sp>
        <p:nvSpPr>
          <p:cNvPr id="207" name="Google Shape;207;p25"/>
          <p:cNvSpPr txBox="1"/>
          <p:nvPr>
            <p:ph idx="1" type="body"/>
          </p:nvPr>
        </p:nvSpPr>
        <p:spPr>
          <a:xfrm>
            <a:off x="387960" y="1152360"/>
            <a:ext cx="8520000" cy="3416100"/>
          </a:xfrm>
          <a:prstGeom prst="rect">
            <a:avLst/>
          </a:prstGeom>
        </p:spPr>
        <p:txBody>
          <a:bodyPr anchorCtr="0" anchor="t" bIns="0" lIns="0" spcFirstLastPara="1" rIns="0" wrap="square" tIns="0">
            <a:normAutofit/>
          </a:bodyPr>
          <a:lstStyle/>
          <a:p>
            <a:pPr indent="-368300" lvl="0" marL="457200" rtl="0" algn="l">
              <a:spcBef>
                <a:spcPts val="0"/>
              </a:spcBef>
              <a:spcAft>
                <a:spcPts val="0"/>
              </a:spcAft>
              <a:buSzPts val="2200"/>
              <a:buChar char="●"/>
            </a:pPr>
            <a:r>
              <a:rPr lang="en" sz="2200"/>
              <a:t>Use modified Linux kernel 5.14.18</a:t>
            </a:r>
            <a:endParaRPr sz="2200"/>
          </a:p>
          <a:p>
            <a:pPr indent="-368300" lvl="0" marL="457200" rtl="0" algn="l">
              <a:spcBef>
                <a:spcPts val="0"/>
              </a:spcBef>
              <a:spcAft>
                <a:spcPts val="0"/>
              </a:spcAft>
              <a:buSzPts val="2200"/>
              <a:buChar char="●"/>
            </a:pPr>
            <a:r>
              <a:rPr lang="en" sz="2200"/>
              <a:t>Use actual PM system (pictured)</a:t>
            </a:r>
            <a:endParaRPr sz="2200"/>
          </a:p>
          <a:p>
            <a:pPr indent="-368300" lvl="0" marL="457200" rtl="0" algn="l">
              <a:spcBef>
                <a:spcPts val="0"/>
              </a:spcBef>
              <a:spcAft>
                <a:spcPts val="0"/>
              </a:spcAft>
              <a:buSzPts val="2200"/>
              <a:buChar char="●"/>
            </a:pPr>
            <a:r>
              <a:rPr lang="en" sz="2200"/>
              <a:t>Benchmarks:</a:t>
            </a:r>
            <a:endParaRPr sz="2200"/>
          </a:p>
          <a:p>
            <a:pPr indent="-342900" lvl="1" marL="914400" rtl="0" algn="l">
              <a:spcBef>
                <a:spcPts val="0"/>
              </a:spcBef>
              <a:spcAft>
                <a:spcPts val="0"/>
              </a:spcAft>
              <a:buSzPts val="1800"/>
              <a:buChar char="○"/>
            </a:pPr>
            <a:r>
              <a:rPr lang="en" sz="1800"/>
              <a:t>Microbenchmarks</a:t>
            </a:r>
            <a:endParaRPr sz="1800"/>
          </a:p>
          <a:p>
            <a:pPr indent="-342900" lvl="2" marL="1371600" rtl="0" algn="l">
              <a:spcBef>
                <a:spcPts val="0"/>
              </a:spcBef>
              <a:spcAft>
                <a:spcPts val="0"/>
              </a:spcAft>
              <a:buSzPts val="1800"/>
              <a:buChar char="■"/>
            </a:pPr>
            <a:r>
              <a:rPr lang="en" sz="1800"/>
              <a:t>LU, 2dConvolution (2dConv) Gauss, Tiled Matrix Multiplication (</a:t>
            </a:r>
            <a:r>
              <a:rPr lang="en" sz="1800"/>
              <a:t>TMM)</a:t>
            </a:r>
            <a:endParaRPr sz="1800"/>
          </a:p>
          <a:p>
            <a:pPr indent="-342900" lvl="1" marL="914400" rtl="0" algn="l">
              <a:spcBef>
                <a:spcPts val="0"/>
              </a:spcBef>
              <a:spcAft>
                <a:spcPts val="0"/>
              </a:spcAft>
              <a:buSzPts val="1800"/>
              <a:buChar char="○"/>
            </a:pPr>
            <a:r>
              <a:rPr lang="en" sz="1800"/>
              <a:t>Filebench</a:t>
            </a:r>
            <a:endParaRPr sz="1800"/>
          </a:p>
          <a:p>
            <a:pPr indent="-342900" lvl="2" marL="1371600" rtl="0" algn="l">
              <a:spcBef>
                <a:spcPts val="0"/>
              </a:spcBef>
              <a:spcAft>
                <a:spcPts val="0"/>
              </a:spcAft>
              <a:buSzPts val="1800"/>
              <a:buChar char="■"/>
            </a:pPr>
            <a:r>
              <a:rPr lang="en" sz="1800"/>
              <a:t>Fileserver (FS), Webserver (WS), Webproxcy (WP), Varmail (VM)</a:t>
            </a:r>
            <a:endParaRPr sz="1800"/>
          </a:p>
        </p:txBody>
      </p:sp>
      <p:pic>
        <p:nvPicPr>
          <p:cNvPr id="208" name="Google Shape;208;p25"/>
          <p:cNvPicPr preferRelativeResize="0"/>
          <p:nvPr/>
        </p:nvPicPr>
        <p:blipFill rotWithShape="1">
          <a:blip r:embed="rId3">
            <a:alphaModFix/>
          </a:blip>
          <a:srcRect b="37011" l="20626" r="23519" t="23005"/>
          <a:stretch/>
        </p:blipFill>
        <p:spPr>
          <a:xfrm>
            <a:off x="5279550" y="1518975"/>
            <a:ext cx="1513899" cy="964101"/>
          </a:xfrm>
          <a:prstGeom prst="rect">
            <a:avLst/>
          </a:prstGeom>
          <a:noFill/>
          <a:ln>
            <a:noFill/>
          </a:ln>
        </p:spPr>
      </p:pic>
      <p:sp>
        <p:nvSpPr>
          <p:cNvPr id="209" name="Google Shape;209;p25"/>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b="1" lang="en"/>
              <a:t>‹#›</a:t>
            </a:fld>
            <a:endParaRPr b="1"/>
          </a:p>
        </p:txBody>
      </p:sp>
      <p:pic>
        <p:nvPicPr>
          <p:cNvPr id="210" name="Google Shape;210;p25"/>
          <p:cNvPicPr preferRelativeResize="0"/>
          <p:nvPr/>
        </p:nvPicPr>
        <p:blipFill rotWithShape="1">
          <a:blip r:embed="rId4">
            <a:alphaModFix/>
          </a:blip>
          <a:srcRect b="0" l="0" r="0" t="0"/>
          <a:stretch/>
        </p:blipFill>
        <p:spPr>
          <a:xfrm>
            <a:off x="10" y="4145900"/>
            <a:ext cx="739440" cy="99756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6"/>
          <p:cNvSpPr txBox="1"/>
          <p:nvPr>
            <p:ph type="title"/>
          </p:nvPr>
        </p:nvSpPr>
        <p:spPr>
          <a:xfrm>
            <a:off x="311760" y="10"/>
            <a:ext cx="85200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lang="en"/>
              <a:t>Evaluation - microbenchmarks</a:t>
            </a:r>
            <a:endParaRPr/>
          </a:p>
        </p:txBody>
      </p:sp>
      <p:pic>
        <p:nvPicPr>
          <p:cNvPr id="216" name="Google Shape;216;p26"/>
          <p:cNvPicPr preferRelativeResize="0"/>
          <p:nvPr/>
        </p:nvPicPr>
        <p:blipFill>
          <a:blip r:embed="rId3">
            <a:alphaModFix/>
          </a:blip>
          <a:stretch>
            <a:fillRect/>
          </a:stretch>
        </p:blipFill>
        <p:spPr>
          <a:xfrm>
            <a:off x="311750" y="572400"/>
            <a:ext cx="1723937" cy="1629550"/>
          </a:xfrm>
          <a:prstGeom prst="rect">
            <a:avLst/>
          </a:prstGeom>
          <a:noFill/>
          <a:ln>
            <a:noFill/>
          </a:ln>
        </p:spPr>
      </p:pic>
      <p:pic>
        <p:nvPicPr>
          <p:cNvPr id="217" name="Google Shape;217;p26"/>
          <p:cNvPicPr preferRelativeResize="0"/>
          <p:nvPr/>
        </p:nvPicPr>
        <p:blipFill rotWithShape="1">
          <a:blip r:embed="rId4">
            <a:alphaModFix/>
          </a:blip>
          <a:srcRect b="0" l="0" r="0" t="23418"/>
          <a:stretch/>
        </p:blipFill>
        <p:spPr>
          <a:xfrm>
            <a:off x="1982327" y="572400"/>
            <a:ext cx="3533551" cy="2553009"/>
          </a:xfrm>
          <a:prstGeom prst="rect">
            <a:avLst/>
          </a:prstGeom>
          <a:noFill/>
          <a:ln>
            <a:noFill/>
          </a:ln>
        </p:spPr>
      </p:pic>
      <p:sp>
        <p:nvSpPr>
          <p:cNvPr id="218" name="Google Shape;218;p26"/>
          <p:cNvSpPr txBox="1"/>
          <p:nvPr/>
        </p:nvSpPr>
        <p:spPr>
          <a:xfrm>
            <a:off x="1982250" y="3270600"/>
            <a:ext cx="3533700" cy="6597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None/>
            </a:pPr>
            <a:r>
              <a:rPr lang="en" sz="1800">
                <a:solidFill>
                  <a:schemeClr val="dk2"/>
                </a:solidFill>
              </a:rPr>
              <a:t>Best design (SP)</a:t>
            </a:r>
            <a:r>
              <a:rPr lang="en" sz="1800">
                <a:solidFill>
                  <a:schemeClr val="dk2"/>
                </a:solidFill>
              </a:rPr>
              <a:t> 2.62x faster than base design</a:t>
            </a:r>
            <a:endParaRPr sz="1800">
              <a:solidFill>
                <a:schemeClr val="dk2"/>
              </a:solidFill>
            </a:endParaRPr>
          </a:p>
        </p:txBody>
      </p:sp>
      <p:pic>
        <p:nvPicPr>
          <p:cNvPr id="219" name="Google Shape;219;p26"/>
          <p:cNvPicPr preferRelativeResize="0"/>
          <p:nvPr/>
        </p:nvPicPr>
        <p:blipFill rotWithShape="1">
          <a:blip r:embed="rId5">
            <a:alphaModFix/>
          </a:blip>
          <a:srcRect b="0" l="0" r="0" t="0"/>
          <a:stretch/>
        </p:blipFill>
        <p:spPr>
          <a:xfrm>
            <a:off x="5610365" y="1215325"/>
            <a:ext cx="3533558" cy="2662349"/>
          </a:xfrm>
          <a:prstGeom prst="rect">
            <a:avLst/>
          </a:prstGeom>
          <a:noFill/>
          <a:ln>
            <a:noFill/>
          </a:ln>
        </p:spPr>
      </p:pic>
      <p:sp>
        <p:nvSpPr>
          <p:cNvPr id="220" name="Google Shape;220;p26"/>
          <p:cNvSpPr txBox="1"/>
          <p:nvPr/>
        </p:nvSpPr>
        <p:spPr>
          <a:xfrm>
            <a:off x="5610300" y="3913525"/>
            <a:ext cx="3533700" cy="659700"/>
          </a:xfrm>
          <a:prstGeom prst="rect">
            <a:avLst/>
          </a:pr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15000"/>
              </a:lnSpc>
              <a:spcBef>
                <a:spcPts val="0"/>
              </a:spcBef>
              <a:spcAft>
                <a:spcPts val="1200"/>
              </a:spcAft>
              <a:buNone/>
            </a:pPr>
            <a:r>
              <a:rPr lang="en" sz="1800">
                <a:solidFill>
                  <a:schemeClr val="dk2"/>
                </a:solidFill>
              </a:rPr>
              <a:t>BP slightly faster (3%) when attach/detach infrequent</a:t>
            </a:r>
            <a:endParaRPr sz="1800">
              <a:solidFill>
                <a:schemeClr val="dk2"/>
              </a:solidFill>
            </a:endParaRPr>
          </a:p>
        </p:txBody>
      </p:sp>
      <p:sp>
        <p:nvSpPr>
          <p:cNvPr id="221" name="Google Shape;221;p26"/>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b="1" lang="en"/>
              <a:t>‹#›</a:t>
            </a:fld>
            <a:endParaRPr b="1"/>
          </a:p>
        </p:txBody>
      </p:sp>
      <p:pic>
        <p:nvPicPr>
          <p:cNvPr id="222" name="Google Shape;222;p26"/>
          <p:cNvPicPr preferRelativeResize="0"/>
          <p:nvPr/>
        </p:nvPicPr>
        <p:blipFill rotWithShape="1">
          <a:blip r:embed="rId6">
            <a:alphaModFix/>
          </a:blip>
          <a:srcRect b="0" l="0" r="0" t="0"/>
          <a:stretch/>
        </p:blipFill>
        <p:spPr>
          <a:xfrm>
            <a:off x="10" y="4145900"/>
            <a:ext cx="739440" cy="99756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7"/>
          <p:cNvSpPr txBox="1"/>
          <p:nvPr>
            <p:ph type="title"/>
          </p:nvPr>
        </p:nvSpPr>
        <p:spPr>
          <a:xfrm>
            <a:off x="311760" y="444960"/>
            <a:ext cx="85200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lang="en"/>
              <a:t>Evaluation - Filebench</a:t>
            </a:r>
            <a:endParaRPr/>
          </a:p>
        </p:txBody>
      </p:sp>
      <p:sp>
        <p:nvSpPr>
          <p:cNvPr id="228" name="Google Shape;228;p27"/>
          <p:cNvSpPr txBox="1"/>
          <p:nvPr>
            <p:ph idx="1" type="body"/>
          </p:nvPr>
        </p:nvSpPr>
        <p:spPr>
          <a:xfrm>
            <a:off x="311750" y="2285550"/>
            <a:ext cx="3353100" cy="572400"/>
          </a:xfrm>
          <a:prstGeom prst="rect">
            <a:avLst/>
          </a:prstGeom>
        </p:spPr>
        <p:txBody>
          <a:bodyPr anchorCtr="0" anchor="t" bIns="0" lIns="0" spcFirstLastPara="1" rIns="0" wrap="square" tIns="0">
            <a:normAutofit lnSpcReduction="10000"/>
          </a:bodyPr>
          <a:lstStyle/>
          <a:p>
            <a:pPr indent="0" lvl="0" marL="0" rtl="0" algn="ctr">
              <a:spcBef>
                <a:spcPts val="0"/>
              </a:spcBef>
              <a:spcAft>
                <a:spcPts val="1200"/>
              </a:spcAft>
              <a:buNone/>
            </a:pPr>
            <a:r>
              <a:rPr lang="en"/>
              <a:t>SP/Id is 2.56x faster than the base design</a:t>
            </a:r>
            <a:endParaRPr/>
          </a:p>
        </p:txBody>
      </p:sp>
      <p:pic>
        <p:nvPicPr>
          <p:cNvPr id="229" name="Google Shape;229;p27"/>
          <p:cNvPicPr preferRelativeResize="0"/>
          <p:nvPr/>
        </p:nvPicPr>
        <p:blipFill>
          <a:blip r:embed="rId3">
            <a:alphaModFix/>
          </a:blip>
          <a:stretch>
            <a:fillRect/>
          </a:stretch>
        </p:blipFill>
        <p:spPr>
          <a:xfrm>
            <a:off x="3664984" y="1017350"/>
            <a:ext cx="5166767" cy="3551100"/>
          </a:xfrm>
          <a:prstGeom prst="rect">
            <a:avLst/>
          </a:prstGeom>
          <a:noFill/>
          <a:ln>
            <a:noFill/>
          </a:ln>
        </p:spPr>
      </p:pic>
      <p:sp>
        <p:nvSpPr>
          <p:cNvPr id="230" name="Google Shape;230;p27"/>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b="1" lang="en"/>
              <a:t>‹#›</a:t>
            </a:fld>
            <a:endParaRPr b="1"/>
          </a:p>
        </p:txBody>
      </p:sp>
      <p:pic>
        <p:nvPicPr>
          <p:cNvPr id="231" name="Google Shape;231;p27"/>
          <p:cNvPicPr preferRelativeResize="0"/>
          <p:nvPr/>
        </p:nvPicPr>
        <p:blipFill rotWithShape="1">
          <a:blip r:embed="rId4">
            <a:alphaModFix/>
          </a:blip>
          <a:srcRect b="0" l="0" r="0" t="0"/>
          <a:stretch/>
        </p:blipFill>
        <p:spPr>
          <a:xfrm>
            <a:off x="10" y="4145900"/>
            <a:ext cx="739440" cy="9975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5" name="Shape 235"/>
        <p:cNvGrpSpPr/>
        <p:nvPr/>
      </p:nvGrpSpPr>
      <p:grpSpPr>
        <a:xfrm>
          <a:off x="0" y="0"/>
          <a:ext cx="0" cy="0"/>
          <a:chOff x="0" y="0"/>
          <a:chExt cx="0" cy="0"/>
        </a:xfrm>
      </p:grpSpPr>
      <p:sp>
        <p:nvSpPr>
          <p:cNvPr id="236" name="Google Shape;236;p28"/>
          <p:cNvSpPr txBox="1"/>
          <p:nvPr/>
        </p:nvSpPr>
        <p:spPr>
          <a:xfrm>
            <a:off x="685800" y="457200"/>
            <a:ext cx="6172200" cy="3215100"/>
          </a:xfrm>
          <a:prstGeom prst="rect">
            <a:avLst/>
          </a:prstGeom>
          <a:noFill/>
          <a:ln>
            <a:noFill/>
          </a:ln>
        </p:spPr>
        <p:txBody>
          <a:bodyPr anchorCtr="0" anchor="t" bIns="45000" lIns="90000" spcFirstLastPara="1" rIns="90000" wrap="square" tIns="45000">
            <a:noAutofit/>
          </a:bodyPr>
          <a:lstStyle/>
          <a:p>
            <a:pPr indent="0" lvl="0" marL="0" marR="0" rtl="0" algn="l">
              <a:spcBef>
                <a:spcPts val="0"/>
              </a:spcBef>
              <a:spcAft>
                <a:spcPts val="0"/>
              </a:spcAft>
              <a:buNone/>
            </a:pPr>
            <a:r>
              <a:rPr b="0" lang="en" sz="4400" strike="noStrike">
                <a:latin typeface="Arial"/>
                <a:ea typeface="Arial"/>
                <a:cs typeface="Arial"/>
                <a:sym typeface="Arial"/>
              </a:rPr>
              <a:t>THANK YOU!</a:t>
            </a:r>
            <a:endParaRPr b="0" sz="4400" strike="noStrike">
              <a:latin typeface="Arial"/>
              <a:ea typeface="Arial"/>
              <a:cs typeface="Arial"/>
              <a:sym typeface="Arial"/>
            </a:endParaRPr>
          </a:p>
          <a:p>
            <a:pPr indent="0" lvl="0" marL="0" marR="0" rtl="0" algn="l">
              <a:spcBef>
                <a:spcPts val="0"/>
              </a:spcBef>
              <a:spcAft>
                <a:spcPts val="0"/>
              </a:spcAft>
              <a:buNone/>
            </a:pPr>
            <a:r>
              <a:t/>
            </a:r>
            <a:endParaRPr b="0" sz="4400" strike="noStrike">
              <a:latin typeface="Arial"/>
              <a:ea typeface="Arial"/>
              <a:cs typeface="Arial"/>
              <a:sym typeface="Arial"/>
            </a:endParaRPr>
          </a:p>
          <a:p>
            <a:pPr indent="0" lvl="0" marL="0" marR="0" rtl="0" algn="l">
              <a:spcBef>
                <a:spcPts val="0"/>
              </a:spcBef>
              <a:spcAft>
                <a:spcPts val="0"/>
              </a:spcAft>
              <a:buNone/>
            </a:pPr>
            <a:r>
              <a:t/>
            </a:r>
            <a:endParaRPr sz="4400">
              <a:solidFill>
                <a:srgbClr val="FFFFFF"/>
              </a:solidFill>
            </a:endParaRPr>
          </a:p>
          <a:p>
            <a:pPr indent="0" lvl="0" marL="0" marR="0" rtl="0" algn="l">
              <a:spcBef>
                <a:spcPts val="0"/>
              </a:spcBef>
              <a:spcAft>
                <a:spcPts val="0"/>
              </a:spcAft>
              <a:buNone/>
            </a:pPr>
            <a:r>
              <a:rPr lang="en" sz="4400">
                <a:solidFill>
                  <a:srgbClr val="FFFFFF"/>
                </a:solidFill>
              </a:rPr>
              <a:t>Any </a:t>
            </a:r>
            <a:r>
              <a:rPr b="0" lang="en" sz="4400" strike="noStrike">
                <a:solidFill>
                  <a:srgbClr val="FFFFFF"/>
                </a:solidFill>
                <a:latin typeface="Arial"/>
                <a:ea typeface="Arial"/>
                <a:cs typeface="Arial"/>
                <a:sym typeface="Arial"/>
              </a:rPr>
              <a:t>Questions? </a:t>
            </a:r>
            <a:endParaRPr b="0" sz="4400" strike="noStrike">
              <a:latin typeface="Arial"/>
              <a:ea typeface="Arial"/>
              <a:cs typeface="Arial"/>
              <a:sym typeface="Arial"/>
            </a:endParaRPr>
          </a:p>
        </p:txBody>
      </p:sp>
      <p:sp>
        <p:nvSpPr>
          <p:cNvPr id="237" name="Google Shape;237;p28"/>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38" name="Google Shape;238;p28"/>
          <p:cNvPicPr preferRelativeResize="0"/>
          <p:nvPr/>
        </p:nvPicPr>
        <p:blipFill rotWithShape="1">
          <a:blip r:embed="rId4">
            <a:alphaModFix/>
          </a:blip>
          <a:srcRect b="0" l="0" r="0" t="0"/>
          <a:stretch/>
        </p:blipFill>
        <p:spPr>
          <a:xfrm>
            <a:off x="10" y="4145900"/>
            <a:ext cx="739440" cy="99756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nvSpPr>
        <p:spPr>
          <a:xfrm>
            <a:off x="311700" y="116950"/>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t>Persistent Memory (PM)</a:t>
            </a:r>
            <a:endParaRPr sz="2800">
              <a:solidFill>
                <a:srgbClr val="000000"/>
              </a:solidFill>
            </a:endParaRPr>
          </a:p>
        </p:txBody>
      </p:sp>
      <p:sp>
        <p:nvSpPr>
          <p:cNvPr id="66" name="Google Shape;66;p15"/>
          <p:cNvSpPr txBox="1"/>
          <p:nvPr/>
        </p:nvSpPr>
        <p:spPr>
          <a:xfrm>
            <a:off x="311700" y="689650"/>
            <a:ext cx="8019900" cy="4132200"/>
          </a:xfrm>
          <a:prstGeom prst="rect">
            <a:avLst/>
          </a:prstGeom>
          <a:noFill/>
          <a:ln>
            <a:noFill/>
          </a:ln>
        </p:spPr>
        <p:txBody>
          <a:bodyPr anchorCtr="0" anchor="t" bIns="91425" lIns="91425" spcFirstLastPara="1" rIns="91425" wrap="square" tIns="91425">
            <a:noAutofit/>
          </a:bodyPr>
          <a:lstStyle/>
          <a:p>
            <a:pPr indent="-368300" lvl="0" marL="457200" rtl="0" algn="l">
              <a:lnSpc>
                <a:spcPct val="115000"/>
              </a:lnSpc>
              <a:spcBef>
                <a:spcPts val="0"/>
              </a:spcBef>
              <a:spcAft>
                <a:spcPts val="0"/>
              </a:spcAft>
              <a:buClr>
                <a:srgbClr val="595959"/>
              </a:buClr>
              <a:buSzPts val="2200"/>
              <a:buChar char="●"/>
            </a:pPr>
            <a:r>
              <a:rPr lang="en" sz="2200">
                <a:solidFill>
                  <a:srgbClr val="595959"/>
                </a:solidFill>
              </a:rPr>
              <a:t>Durable, Byte addressable, Storage Class</a:t>
            </a:r>
            <a:endParaRPr sz="2200">
              <a:solidFill>
                <a:srgbClr val="595959"/>
              </a:solidFill>
            </a:endParaRPr>
          </a:p>
          <a:p>
            <a:pPr indent="0" lvl="0" marL="457200" rtl="0" algn="l">
              <a:lnSpc>
                <a:spcPct val="115000"/>
              </a:lnSpc>
              <a:spcBef>
                <a:spcPts val="0"/>
              </a:spcBef>
              <a:spcAft>
                <a:spcPts val="0"/>
              </a:spcAft>
              <a:buNone/>
            </a:pPr>
            <a:r>
              <a:t/>
            </a:r>
            <a:endParaRPr sz="2200">
              <a:solidFill>
                <a:srgbClr val="595959"/>
              </a:solidFill>
            </a:endParaRPr>
          </a:p>
          <a:p>
            <a:pPr indent="-368300" lvl="0" marL="457200" rtl="0" algn="l">
              <a:lnSpc>
                <a:spcPct val="115000"/>
              </a:lnSpc>
              <a:spcBef>
                <a:spcPts val="0"/>
              </a:spcBef>
              <a:spcAft>
                <a:spcPts val="0"/>
              </a:spcAft>
              <a:buClr>
                <a:srgbClr val="595959"/>
              </a:buClr>
              <a:buSzPts val="2200"/>
              <a:buChar char="●"/>
            </a:pPr>
            <a:r>
              <a:rPr lang="en" sz="2200">
                <a:solidFill>
                  <a:srgbClr val="595959"/>
                </a:solidFill>
              </a:rPr>
              <a:t>Methods of utilizing PM</a:t>
            </a:r>
            <a:endParaRPr sz="2200">
              <a:solidFill>
                <a:srgbClr val="595959"/>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Memory mapped files</a:t>
            </a:r>
            <a:endParaRPr sz="1800">
              <a:solidFill>
                <a:schemeClr val="dk2"/>
              </a:solidFill>
            </a:endParaRPr>
          </a:p>
          <a:p>
            <a:pPr indent="-342900" lvl="2" marL="1371600" rtl="0" algn="l">
              <a:lnSpc>
                <a:spcPct val="115000"/>
              </a:lnSpc>
              <a:spcBef>
                <a:spcPts val="0"/>
              </a:spcBef>
              <a:spcAft>
                <a:spcPts val="0"/>
              </a:spcAft>
              <a:buClr>
                <a:schemeClr val="dk2"/>
              </a:buClr>
              <a:buSzPts val="1800"/>
              <a:buChar char="■"/>
            </a:pPr>
            <a:r>
              <a:rPr lang="en" sz="1800">
                <a:solidFill>
                  <a:schemeClr val="dk2"/>
                </a:solidFill>
              </a:rPr>
              <a:t>Needs file system</a:t>
            </a:r>
            <a:endParaRPr sz="1800">
              <a:solidFill>
                <a:schemeClr val="dk2"/>
              </a:solidFill>
            </a:endParaRPr>
          </a:p>
          <a:p>
            <a:pPr indent="-342900" lvl="2" marL="1371600" rtl="0" algn="l">
              <a:lnSpc>
                <a:spcPct val="115000"/>
              </a:lnSpc>
              <a:spcBef>
                <a:spcPts val="0"/>
              </a:spcBef>
              <a:spcAft>
                <a:spcPts val="0"/>
              </a:spcAft>
              <a:buClr>
                <a:schemeClr val="dk2"/>
              </a:buClr>
              <a:buSzPts val="1800"/>
              <a:buChar char="■"/>
            </a:pPr>
            <a:r>
              <a:rPr lang="en" sz="1800">
                <a:solidFill>
                  <a:schemeClr val="dk2"/>
                </a:solidFill>
              </a:rPr>
              <a:t>Map files into user space of process</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b="1" lang="en" sz="1800">
                <a:solidFill>
                  <a:schemeClr val="dk2"/>
                </a:solidFill>
              </a:rPr>
              <a:t>Persistent Memory Objects (PMOs)</a:t>
            </a:r>
            <a:endParaRPr b="1" sz="1800">
              <a:solidFill>
                <a:schemeClr val="dk2"/>
              </a:solidFill>
            </a:endParaRPr>
          </a:p>
          <a:p>
            <a:pPr indent="-342900" lvl="2" marL="1371600" rtl="0" algn="l">
              <a:lnSpc>
                <a:spcPct val="115000"/>
              </a:lnSpc>
              <a:spcBef>
                <a:spcPts val="0"/>
              </a:spcBef>
              <a:spcAft>
                <a:spcPts val="0"/>
              </a:spcAft>
              <a:buClr>
                <a:schemeClr val="dk2"/>
              </a:buClr>
              <a:buSzPts val="1800"/>
              <a:buChar char="■"/>
            </a:pPr>
            <a:r>
              <a:rPr lang="en" sz="1800">
                <a:solidFill>
                  <a:schemeClr val="dk2"/>
                </a:solidFill>
              </a:rPr>
              <a:t>No filesystem, little metadata</a:t>
            </a:r>
            <a:endParaRPr sz="1800">
              <a:solidFill>
                <a:schemeClr val="dk2"/>
              </a:solidFill>
            </a:endParaRPr>
          </a:p>
          <a:p>
            <a:pPr indent="-342900" lvl="2" marL="1371600" rtl="0" algn="l">
              <a:lnSpc>
                <a:spcPct val="115000"/>
              </a:lnSpc>
              <a:spcBef>
                <a:spcPts val="0"/>
              </a:spcBef>
              <a:spcAft>
                <a:spcPts val="0"/>
              </a:spcAft>
              <a:buClr>
                <a:schemeClr val="dk2"/>
              </a:buClr>
              <a:buSzPts val="1800"/>
              <a:buChar char="■"/>
            </a:pPr>
            <a:r>
              <a:rPr lang="en" sz="1800">
                <a:solidFill>
                  <a:schemeClr val="dk2"/>
                </a:solidFill>
              </a:rPr>
              <a:t>Map PMO address space into process</a:t>
            </a:r>
            <a:endParaRPr sz="1800">
              <a:solidFill>
                <a:schemeClr val="dk2"/>
              </a:solidFill>
            </a:endParaRPr>
          </a:p>
          <a:p>
            <a:pPr indent="-342900" lvl="2" marL="1371600" rtl="0" algn="l">
              <a:lnSpc>
                <a:spcPct val="115000"/>
              </a:lnSpc>
              <a:spcBef>
                <a:spcPts val="0"/>
              </a:spcBef>
              <a:spcAft>
                <a:spcPts val="0"/>
              </a:spcAft>
              <a:buClr>
                <a:schemeClr val="dk2"/>
              </a:buClr>
              <a:buSzPts val="1800"/>
              <a:buChar char="■"/>
            </a:pPr>
            <a:r>
              <a:rPr lang="en" sz="1800">
                <a:solidFill>
                  <a:schemeClr val="dk2"/>
                </a:solidFill>
              </a:rPr>
              <a:t>Implemented in </a:t>
            </a:r>
            <a:r>
              <a:rPr lang="en" sz="1800" u="sng">
                <a:solidFill>
                  <a:schemeClr val="dk2"/>
                </a:solidFill>
              </a:rPr>
              <a:t>Improving the Security and Programmability of Persistent Memory Objects</a:t>
            </a:r>
            <a:r>
              <a:rPr lang="en" sz="1800">
                <a:solidFill>
                  <a:schemeClr val="dk2"/>
                </a:solidFill>
              </a:rPr>
              <a:t> (SEED 2022)</a:t>
            </a:r>
            <a:endParaRPr sz="1800">
              <a:solidFill>
                <a:schemeClr val="dk2"/>
              </a:solidFill>
            </a:endParaRPr>
          </a:p>
        </p:txBody>
      </p:sp>
      <p:grpSp>
        <p:nvGrpSpPr>
          <p:cNvPr id="67" name="Google Shape;67;p15"/>
          <p:cNvGrpSpPr/>
          <p:nvPr/>
        </p:nvGrpSpPr>
        <p:grpSpPr>
          <a:xfrm>
            <a:off x="5483084" y="2827863"/>
            <a:ext cx="561984" cy="422484"/>
            <a:chOff x="6007608" y="1331843"/>
            <a:chExt cx="741600" cy="523200"/>
          </a:xfrm>
        </p:grpSpPr>
        <p:grpSp>
          <p:nvGrpSpPr>
            <p:cNvPr id="68" name="Google Shape;68;p15"/>
            <p:cNvGrpSpPr/>
            <p:nvPr/>
          </p:nvGrpSpPr>
          <p:grpSpPr>
            <a:xfrm>
              <a:off x="6149607" y="1419585"/>
              <a:ext cx="457491" cy="307798"/>
              <a:chOff x="4497721" y="2497514"/>
              <a:chExt cx="887987" cy="696849"/>
            </a:xfrm>
          </p:grpSpPr>
          <p:sp>
            <p:nvSpPr>
              <p:cNvPr id="69" name="Google Shape;69;p15"/>
              <p:cNvSpPr/>
              <p:nvPr/>
            </p:nvSpPr>
            <p:spPr>
              <a:xfrm>
                <a:off x="4800600" y="2497514"/>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70" name="Google Shape;70;p15"/>
              <p:cNvSpPr/>
              <p:nvPr/>
            </p:nvSpPr>
            <p:spPr>
              <a:xfrm>
                <a:off x="4497721"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71" name="Google Shape;71;p15"/>
              <p:cNvSpPr/>
              <p:nvPr/>
            </p:nvSpPr>
            <p:spPr>
              <a:xfrm>
                <a:off x="5093208"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cxnSp>
            <p:nvCxnSpPr>
              <p:cNvPr id="72" name="Google Shape;72;p15"/>
              <p:cNvCxnSpPr>
                <a:stCxn id="69" idx="3"/>
                <a:endCxn id="70" idx="7"/>
              </p:cNvCxnSpPr>
              <p:nvPr/>
            </p:nvCxnSpPr>
            <p:spPr>
              <a:xfrm flipH="1">
                <a:off x="4747436" y="2754092"/>
                <a:ext cx="96000" cy="183600"/>
              </a:xfrm>
              <a:prstGeom prst="straightConnector1">
                <a:avLst/>
              </a:prstGeom>
              <a:noFill/>
              <a:ln cap="flat" cmpd="sng" w="19050">
                <a:solidFill>
                  <a:srgbClr val="3B7FF2"/>
                </a:solidFill>
                <a:prstDash val="solid"/>
                <a:round/>
                <a:headEnd len="sm" w="sm" type="none"/>
                <a:tailEnd len="sm" w="sm" type="none"/>
              </a:ln>
            </p:spPr>
          </p:cxnSp>
          <p:cxnSp>
            <p:nvCxnSpPr>
              <p:cNvPr id="73" name="Google Shape;73;p15"/>
              <p:cNvCxnSpPr>
                <a:stCxn id="69" idx="5"/>
                <a:endCxn id="71" idx="1"/>
              </p:cNvCxnSpPr>
              <p:nvPr/>
            </p:nvCxnSpPr>
            <p:spPr>
              <a:xfrm>
                <a:off x="5050264" y="2754092"/>
                <a:ext cx="85800" cy="183600"/>
              </a:xfrm>
              <a:prstGeom prst="straightConnector1">
                <a:avLst/>
              </a:prstGeom>
              <a:noFill/>
              <a:ln cap="flat" cmpd="sng" w="19050">
                <a:solidFill>
                  <a:srgbClr val="3B7FF2"/>
                </a:solidFill>
                <a:prstDash val="solid"/>
                <a:round/>
                <a:headEnd len="sm" w="sm" type="none"/>
                <a:tailEnd len="sm" w="sm" type="none"/>
              </a:ln>
            </p:spPr>
          </p:cxnSp>
        </p:grpSp>
        <p:sp>
          <p:nvSpPr>
            <p:cNvPr id="74" name="Google Shape;74;p15"/>
            <p:cNvSpPr/>
            <p:nvPr/>
          </p:nvSpPr>
          <p:spPr>
            <a:xfrm>
              <a:off x="6007608" y="1331843"/>
              <a:ext cx="741600" cy="523200"/>
            </a:xfrm>
            <a:prstGeom prst="roundRect">
              <a:avLst>
                <a:gd fmla="val 16667" name="adj"/>
              </a:avLst>
            </a:prstGeom>
            <a:no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pic>
        <p:nvPicPr>
          <p:cNvPr id="75" name="Google Shape;75;p15"/>
          <p:cNvPicPr preferRelativeResize="0"/>
          <p:nvPr/>
        </p:nvPicPr>
        <p:blipFill rotWithShape="1">
          <a:blip r:embed="rId3">
            <a:alphaModFix/>
          </a:blip>
          <a:srcRect b="0" l="0" r="0" t="0"/>
          <a:stretch/>
        </p:blipFill>
        <p:spPr>
          <a:xfrm rot="1154071">
            <a:off x="5521238" y="1824087"/>
            <a:ext cx="3353347" cy="799905"/>
          </a:xfrm>
          <a:prstGeom prst="rect">
            <a:avLst/>
          </a:prstGeom>
          <a:noFill/>
          <a:ln>
            <a:noFill/>
          </a:ln>
        </p:spPr>
      </p:pic>
      <p:sp>
        <p:nvSpPr>
          <p:cNvPr id="76" name="Google Shape;7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77" name="Google Shape;77;p15"/>
          <p:cNvPicPr preferRelativeResize="0"/>
          <p:nvPr/>
        </p:nvPicPr>
        <p:blipFill rotWithShape="1">
          <a:blip r:embed="rId4">
            <a:alphaModFix/>
          </a:blip>
          <a:srcRect b="0" l="0" r="0" t="0"/>
          <a:stretch/>
        </p:blipFill>
        <p:spPr>
          <a:xfrm>
            <a:off x="10" y="4145900"/>
            <a:ext cx="739440" cy="99756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6"/>
          <p:cNvSpPr txBox="1"/>
          <p:nvPr/>
        </p:nvSpPr>
        <p:spPr>
          <a:xfrm>
            <a:off x="220725" y="37225"/>
            <a:ext cx="8885400" cy="24321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lang="en" sz="2800"/>
              <a:t>Background: </a:t>
            </a:r>
            <a:r>
              <a:rPr lang="en" sz="2800"/>
              <a:t>What is a PMO?</a:t>
            </a:r>
            <a:endParaRPr sz="2800"/>
          </a:p>
          <a:p>
            <a:pPr indent="0" lvl="0" marL="0" marR="0" rtl="0" algn="l">
              <a:lnSpc>
                <a:spcPct val="100000"/>
              </a:lnSpc>
              <a:spcBef>
                <a:spcPts val="0"/>
              </a:spcBef>
              <a:spcAft>
                <a:spcPts val="0"/>
              </a:spcAft>
              <a:buNone/>
            </a:pPr>
            <a:r>
              <a:t/>
            </a:r>
            <a:endParaRPr/>
          </a:p>
          <a:p>
            <a:pPr indent="-368300" lvl="0" marL="457200" marR="0" rtl="0" algn="l">
              <a:lnSpc>
                <a:spcPct val="115000"/>
              </a:lnSpc>
              <a:spcBef>
                <a:spcPts val="0"/>
              </a:spcBef>
              <a:spcAft>
                <a:spcPts val="0"/>
              </a:spcAft>
              <a:buClr>
                <a:srgbClr val="595959"/>
              </a:buClr>
              <a:buSzPts val="2200"/>
              <a:buChar char="●"/>
            </a:pPr>
            <a:r>
              <a:rPr lang="en" sz="2200">
                <a:solidFill>
                  <a:srgbClr val="595959"/>
                </a:solidFill>
              </a:rPr>
              <a:t>A persistent memory object that holds pointer rich data structures without any file-backing.</a:t>
            </a:r>
            <a:endParaRPr sz="2200">
              <a:solidFill>
                <a:srgbClr val="595959"/>
              </a:solidFill>
            </a:endParaRPr>
          </a:p>
          <a:p>
            <a:pPr indent="-342900" lvl="1" marL="914400" marR="0" rtl="0" algn="l">
              <a:lnSpc>
                <a:spcPct val="115000"/>
              </a:lnSpc>
              <a:spcBef>
                <a:spcPts val="0"/>
              </a:spcBef>
              <a:spcAft>
                <a:spcPts val="0"/>
              </a:spcAft>
              <a:buClr>
                <a:srgbClr val="595959"/>
              </a:buClr>
              <a:buSzPts val="1800"/>
              <a:buChar char="○"/>
            </a:pPr>
            <a:r>
              <a:rPr lang="en" sz="1800">
                <a:solidFill>
                  <a:srgbClr val="595959"/>
                </a:solidFill>
              </a:rPr>
              <a:t>It can be located in a single contiguous PM region or span multiple regions. </a:t>
            </a:r>
            <a:endParaRPr sz="1800">
              <a:solidFill>
                <a:srgbClr val="595959"/>
              </a:solidFill>
            </a:endParaRPr>
          </a:p>
          <a:p>
            <a:pPr indent="-342900" lvl="1" marL="914400" marR="0" rtl="0" algn="l">
              <a:lnSpc>
                <a:spcPct val="115000"/>
              </a:lnSpc>
              <a:spcBef>
                <a:spcPts val="0"/>
              </a:spcBef>
              <a:spcAft>
                <a:spcPts val="0"/>
              </a:spcAft>
              <a:buClr>
                <a:srgbClr val="595959"/>
              </a:buClr>
              <a:buSzPts val="1800"/>
              <a:buChar char="○"/>
            </a:pPr>
            <a:r>
              <a:rPr b="1" lang="en" sz="1800">
                <a:solidFill>
                  <a:srgbClr val="595959"/>
                </a:solidFill>
              </a:rPr>
              <a:t>Provides crash consistency, security, and integrity verification</a:t>
            </a:r>
            <a:endParaRPr/>
          </a:p>
        </p:txBody>
      </p:sp>
      <p:grpSp>
        <p:nvGrpSpPr>
          <p:cNvPr id="83" name="Google Shape;83;p16"/>
          <p:cNvGrpSpPr/>
          <p:nvPr/>
        </p:nvGrpSpPr>
        <p:grpSpPr>
          <a:xfrm>
            <a:off x="885725" y="3149388"/>
            <a:ext cx="2148693" cy="1097025"/>
            <a:chOff x="1047925" y="1846550"/>
            <a:chExt cx="2148693" cy="1097025"/>
          </a:xfrm>
        </p:grpSpPr>
        <p:sp>
          <p:nvSpPr>
            <p:cNvPr id="84" name="Google Shape;84;p16"/>
            <p:cNvSpPr txBox="1"/>
            <p:nvPr/>
          </p:nvSpPr>
          <p:spPr>
            <a:xfrm>
              <a:off x="1120918" y="2204675"/>
              <a:ext cx="2075700" cy="738900"/>
            </a:xfrm>
            <a:prstGeom prst="rect">
              <a:avLst/>
            </a:prstGeom>
            <a:noFill/>
            <a:ln cap="flat" cmpd="sng" w="9525">
              <a:solidFill>
                <a:srgbClr val="000000"/>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85" name="Google Shape;85;p16"/>
            <p:cNvGrpSpPr/>
            <p:nvPr/>
          </p:nvGrpSpPr>
          <p:grpSpPr>
            <a:xfrm>
              <a:off x="1818684" y="2362876"/>
              <a:ext cx="561984" cy="422484"/>
              <a:chOff x="6007608" y="1331843"/>
              <a:chExt cx="741600" cy="523200"/>
            </a:xfrm>
          </p:grpSpPr>
          <p:grpSp>
            <p:nvGrpSpPr>
              <p:cNvPr id="86" name="Google Shape;86;p16"/>
              <p:cNvGrpSpPr/>
              <p:nvPr/>
            </p:nvGrpSpPr>
            <p:grpSpPr>
              <a:xfrm>
                <a:off x="6149607" y="1419585"/>
                <a:ext cx="457491" cy="307798"/>
                <a:chOff x="4497721" y="2497514"/>
                <a:chExt cx="887987" cy="696849"/>
              </a:xfrm>
            </p:grpSpPr>
            <p:sp>
              <p:nvSpPr>
                <p:cNvPr id="87" name="Google Shape;87;p16"/>
                <p:cNvSpPr/>
                <p:nvPr/>
              </p:nvSpPr>
              <p:spPr>
                <a:xfrm>
                  <a:off x="4800600" y="2497514"/>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88" name="Google Shape;88;p16"/>
                <p:cNvSpPr/>
                <p:nvPr/>
              </p:nvSpPr>
              <p:spPr>
                <a:xfrm>
                  <a:off x="4497721"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89" name="Google Shape;89;p16"/>
                <p:cNvSpPr/>
                <p:nvPr/>
              </p:nvSpPr>
              <p:spPr>
                <a:xfrm>
                  <a:off x="5093208"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cxnSp>
              <p:nvCxnSpPr>
                <p:cNvPr id="90" name="Google Shape;90;p16"/>
                <p:cNvCxnSpPr>
                  <a:stCxn id="87" idx="3"/>
                  <a:endCxn id="88" idx="7"/>
                </p:cNvCxnSpPr>
                <p:nvPr/>
              </p:nvCxnSpPr>
              <p:spPr>
                <a:xfrm flipH="1">
                  <a:off x="4747436" y="2754092"/>
                  <a:ext cx="96000" cy="183600"/>
                </a:xfrm>
                <a:prstGeom prst="straightConnector1">
                  <a:avLst/>
                </a:prstGeom>
                <a:noFill/>
                <a:ln cap="flat" cmpd="sng" w="19050">
                  <a:solidFill>
                    <a:srgbClr val="3B7FF2"/>
                  </a:solidFill>
                  <a:prstDash val="solid"/>
                  <a:round/>
                  <a:headEnd len="sm" w="sm" type="none"/>
                  <a:tailEnd len="sm" w="sm" type="none"/>
                </a:ln>
              </p:spPr>
            </p:cxnSp>
            <p:cxnSp>
              <p:nvCxnSpPr>
                <p:cNvPr id="91" name="Google Shape;91;p16"/>
                <p:cNvCxnSpPr>
                  <a:stCxn id="87" idx="5"/>
                  <a:endCxn id="89" idx="1"/>
                </p:cNvCxnSpPr>
                <p:nvPr/>
              </p:nvCxnSpPr>
              <p:spPr>
                <a:xfrm>
                  <a:off x="5050264" y="2754092"/>
                  <a:ext cx="85800" cy="183600"/>
                </a:xfrm>
                <a:prstGeom prst="straightConnector1">
                  <a:avLst/>
                </a:prstGeom>
                <a:noFill/>
                <a:ln cap="flat" cmpd="sng" w="19050">
                  <a:solidFill>
                    <a:srgbClr val="3B7FF2"/>
                  </a:solidFill>
                  <a:prstDash val="solid"/>
                  <a:round/>
                  <a:headEnd len="sm" w="sm" type="none"/>
                  <a:tailEnd len="sm" w="sm" type="none"/>
                </a:ln>
              </p:spPr>
            </p:cxnSp>
          </p:grpSp>
          <p:sp>
            <p:nvSpPr>
              <p:cNvPr id="92" name="Google Shape;92;p16"/>
              <p:cNvSpPr/>
              <p:nvPr/>
            </p:nvSpPr>
            <p:spPr>
              <a:xfrm>
                <a:off x="6007608" y="1331843"/>
                <a:ext cx="741600" cy="523200"/>
              </a:xfrm>
              <a:prstGeom prst="roundRect">
                <a:avLst>
                  <a:gd fmla="val 16667" name="adj"/>
                </a:avLst>
              </a:prstGeom>
              <a:no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93" name="Google Shape;93;p16"/>
            <p:cNvSpPr txBox="1"/>
            <p:nvPr/>
          </p:nvSpPr>
          <p:spPr>
            <a:xfrm>
              <a:off x="1047925" y="1846550"/>
              <a:ext cx="9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PM</a:t>
              </a:r>
              <a:endParaRPr/>
            </a:p>
          </p:txBody>
        </p:sp>
        <p:sp>
          <p:nvSpPr>
            <p:cNvPr id="94" name="Google Shape;94;p16"/>
            <p:cNvSpPr txBox="1"/>
            <p:nvPr/>
          </p:nvSpPr>
          <p:spPr>
            <a:xfrm>
              <a:off x="1167875" y="2374025"/>
              <a:ext cx="9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PMO</a:t>
              </a:r>
              <a:endParaRPr/>
            </a:p>
          </p:txBody>
        </p:sp>
      </p:grpSp>
      <p:grpSp>
        <p:nvGrpSpPr>
          <p:cNvPr id="95" name="Google Shape;95;p16"/>
          <p:cNvGrpSpPr/>
          <p:nvPr/>
        </p:nvGrpSpPr>
        <p:grpSpPr>
          <a:xfrm>
            <a:off x="4437325" y="2308650"/>
            <a:ext cx="3277800" cy="2778525"/>
            <a:chOff x="4534675" y="1846550"/>
            <a:chExt cx="3277800" cy="2778525"/>
          </a:xfrm>
        </p:grpSpPr>
        <p:sp>
          <p:nvSpPr>
            <p:cNvPr id="96" name="Google Shape;96;p16"/>
            <p:cNvSpPr txBox="1"/>
            <p:nvPr/>
          </p:nvSpPr>
          <p:spPr>
            <a:xfrm>
              <a:off x="4534675" y="2162375"/>
              <a:ext cx="3277800" cy="2462700"/>
            </a:xfrm>
            <a:prstGeom prst="rect">
              <a:avLst/>
            </a:prstGeom>
            <a:noFill/>
            <a:ln cap="flat" cmpd="sng" w="9525">
              <a:solidFill>
                <a:srgbClr val="000000"/>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a:p>
            <a:p>
              <a:pPr indent="0" lvl="0" marL="0" marR="0" rtl="0" algn="ctr">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pSp>
          <p:nvGrpSpPr>
            <p:cNvPr id="97" name="Google Shape;97;p16"/>
            <p:cNvGrpSpPr/>
            <p:nvPr/>
          </p:nvGrpSpPr>
          <p:grpSpPr>
            <a:xfrm>
              <a:off x="5271873" y="2531222"/>
              <a:ext cx="2360602" cy="1725000"/>
              <a:chOff x="1345298" y="3145372"/>
              <a:chExt cx="2360602" cy="1725000"/>
            </a:xfrm>
          </p:grpSpPr>
          <p:grpSp>
            <p:nvGrpSpPr>
              <p:cNvPr id="98" name="Google Shape;98;p16"/>
              <p:cNvGrpSpPr/>
              <p:nvPr/>
            </p:nvGrpSpPr>
            <p:grpSpPr>
              <a:xfrm>
                <a:off x="2084684" y="3269751"/>
                <a:ext cx="561900" cy="422400"/>
                <a:chOff x="2084684" y="3902551"/>
                <a:chExt cx="561900" cy="422400"/>
              </a:xfrm>
            </p:grpSpPr>
            <p:grpSp>
              <p:nvGrpSpPr>
                <p:cNvPr id="99" name="Google Shape;99;p16"/>
                <p:cNvGrpSpPr/>
                <p:nvPr/>
              </p:nvGrpSpPr>
              <p:grpSpPr>
                <a:xfrm>
                  <a:off x="2192207" y="3973471"/>
                  <a:ext cx="346670" cy="248566"/>
                  <a:chOff x="4497721" y="2497514"/>
                  <a:chExt cx="887987" cy="696849"/>
                </a:xfrm>
              </p:grpSpPr>
              <p:sp>
                <p:nvSpPr>
                  <p:cNvPr id="100" name="Google Shape;100;p16"/>
                  <p:cNvSpPr/>
                  <p:nvPr/>
                </p:nvSpPr>
                <p:spPr>
                  <a:xfrm>
                    <a:off x="4800600" y="2497514"/>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01" name="Google Shape;101;p16"/>
                  <p:cNvSpPr/>
                  <p:nvPr/>
                </p:nvSpPr>
                <p:spPr>
                  <a:xfrm>
                    <a:off x="4497721"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02" name="Google Shape;102;p16"/>
                  <p:cNvSpPr/>
                  <p:nvPr/>
                </p:nvSpPr>
                <p:spPr>
                  <a:xfrm>
                    <a:off x="5093208"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cxnSp>
                <p:nvCxnSpPr>
                  <p:cNvPr id="103" name="Google Shape;103;p16"/>
                  <p:cNvCxnSpPr>
                    <a:stCxn id="100" idx="3"/>
                    <a:endCxn id="101" idx="7"/>
                  </p:cNvCxnSpPr>
                  <p:nvPr/>
                </p:nvCxnSpPr>
                <p:spPr>
                  <a:xfrm flipH="1">
                    <a:off x="4747436" y="2754092"/>
                    <a:ext cx="96000" cy="183600"/>
                  </a:xfrm>
                  <a:prstGeom prst="straightConnector1">
                    <a:avLst/>
                  </a:prstGeom>
                  <a:noFill/>
                  <a:ln cap="flat" cmpd="sng" w="19050">
                    <a:solidFill>
                      <a:srgbClr val="3B7FF2"/>
                    </a:solidFill>
                    <a:prstDash val="solid"/>
                    <a:round/>
                    <a:headEnd len="sm" w="sm" type="none"/>
                    <a:tailEnd len="sm" w="sm" type="none"/>
                  </a:ln>
                </p:spPr>
              </p:cxnSp>
              <p:cxnSp>
                <p:nvCxnSpPr>
                  <p:cNvPr id="104" name="Google Shape;104;p16"/>
                  <p:cNvCxnSpPr>
                    <a:stCxn id="100" idx="5"/>
                    <a:endCxn id="102" idx="1"/>
                  </p:cNvCxnSpPr>
                  <p:nvPr/>
                </p:nvCxnSpPr>
                <p:spPr>
                  <a:xfrm>
                    <a:off x="5050264" y="2754092"/>
                    <a:ext cx="85800" cy="183600"/>
                  </a:xfrm>
                  <a:prstGeom prst="straightConnector1">
                    <a:avLst/>
                  </a:prstGeom>
                  <a:noFill/>
                  <a:ln cap="flat" cmpd="sng" w="19050">
                    <a:solidFill>
                      <a:srgbClr val="3B7FF2"/>
                    </a:solidFill>
                    <a:prstDash val="solid"/>
                    <a:round/>
                    <a:headEnd len="sm" w="sm" type="none"/>
                    <a:tailEnd len="sm" w="sm" type="none"/>
                  </a:ln>
                </p:spPr>
              </p:cxnSp>
            </p:grpSp>
            <p:sp>
              <p:nvSpPr>
                <p:cNvPr id="105" name="Google Shape;105;p16"/>
                <p:cNvSpPr/>
                <p:nvPr/>
              </p:nvSpPr>
              <p:spPr>
                <a:xfrm>
                  <a:off x="2084684" y="3902551"/>
                  <a:ext cx="561900" cy="422400"/>
                </a:xfrm>
                <a:prstGeom prst="roundRect">
                  <a:avLst>
                    <a:gd fmla="val 16667" name="adj"/>
                  </a:avLst>
                </a:prstGeom>
                <a:noFill/>
                <a:ln cap="flat" cmpd="sng" w="2540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grpSp>
            <p:nvGrpSpPr>
              <p:cNvPr id="106" name="Google Shape;106;p16"/>
              <p:cNvGrpSpPr/>
              <p:nvPr/>
            </p:nvGrpSpPr>
            <p:grpSpPr>
              <a:xfrm>
                <a:off x="1588059" y="3957576"/>
                <a:ext cx="561900" cy="422400"/>
                <a:chOff x="2084684" y="3902551"/>
                <a:chExt cx="561900" cy="422400"/>
              </a:xfrm>
            </p:grpSpPr>
            <p:grpSp>
              <p:nvGrpSpPr>
                <p:cNvPr id="107" name="Google Shape;107;p16"/>
                <p:cNvGrpSpPr/>
                <p:nvPr/>
              </p:nvGrpSpPr>
              <p:grpSpPr>
                <a:xfrm>
                  <a:off x="2192207" y="3973471"/>
                  <a:ext cx="346670" cy="248566"/>
                  <a:chOff x="4497721" y="2497514"/>
                  <a:chExt cx="887987" cy="696849"/>
                </a:xfrm>
              </p:grpSpPr>
              <p:sp>
                <p:nvSpPr>
                  <p:cNvPr id="108" name="Google Shape;108;p16"/>
                  <p:cNvSpPr/>
                  <p:nvPr/>
                </p:nvSpPr>
                <p:spPr>
                  <a:xfrm>
                    <a:off x="4800600" y="2497514"/>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09" name="Google Shape;109;p16"/>
                  <p:cNvSpPr/>
                  <p:nvPr/>
                </p:nvSpPr>
                <p:spPr>
                  <a:xfrm>
                    <a:off x="4497721"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10" name="Google Shape;110;p16"/>
                  <p:cNvSpPr/>
                  <p:nvPr/>
                </p:nvSpPr>
                <p:spPr>
                  <a:xfrm>
                    <a:off x="5093208"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cxnSp>
                <p:nvCxnSpPr>
                  <p:cNvPr id="111" name="Google Shape;111;p16"/>
                  <p:cNvCxnSpPr>
                    <a:stCxn id="108" idx="3"/>
                    <a:endCxn id="109" idx="7"/>
                  </p:cNvCxnSpPr>
                  <p:nvPr/>
                </p:nvCxnSpPr>
                <p:spPr>
                  <a:xfrm flipH="1">
                    <a:off x="4747436" y="2754092"/>
                    <a:ext cx="96000" cy="183600"/>
                  </a:xfrm>
                  <a:prstGeom prst="straightConnector1">
                    <a:avLst/>
                  </a:prstGeom>
                  <a:noFill/>
                  <a:ln cap="flat" cmpd="sng" w="19050">
                    <a:solidFill>
                      <a:srgbClr val="3B7FF2"/>
                    </a:solidFill>
                    <a:prstDash val="solid"/>
                    <a:round/>
                    <a:headEnd len="sm" w="sm" type="none"/>
                    <a:tailEnd len="sm" w="sm" type="none"/>
                  </a:ln>
                </p:spPr>
              </p:cxnSp>
              <p:cxnSp>
                <p:nvCxnSpPr>
                  <p:cNvPr id="112" name="Google Shape;112;p16"/>
                  <p:cNvCxnSpPr>
                    <a:stCxn id="108" idx="5"/>
                    <a:endCxn id="110" idx="1"/>
                  </p:cNvCxnSpPr>
                  <p:nvPr/>
                </p:nvCxnSpPr>
                <p:spPr>
                  <a:xfrm>
                    <a:off x="5050264" y="2754092"/>
                    <a:ext cx="85800" cy="183600"/>
                  </a:xfrm>
                  <a:prstGeom prst="straightConnector1">
                    <a:avLst/>
                  </a:prstGeom>
                  <a:noFill/>
                  <a:ln cap="flat" cmpd="sng" w="19050">
                    <a:solidFill>
                      <a:srgbClr val="3B7FF2"/>
                    </a:solidFill>
                    <a:prstDash val="solid"/>
                    <a:round/>
                    <a:headEnd len="sm" w="sm" type="none"/>
                    <a:tailEnd len="sm" w="sm" type="none"/>
                  </a:ln>
                </p:spPr>
              </p:cxnSp>
            </p:grpSp>
            <p:sp>
              <p:nvSpPr>
                <p:cNvPr id="113" name="Google Shape;113;p16"/>
                <p:cNvSpPr/>
                <p:nvPr/>
              </p:nvSpPr>
              <p:spPr>
                <a:xfrm>
                  <a:off x="2084684" y="3902551"/>
                  <a:ext cx="561900" cy="422400"/>
                </a:xfrm>
                <a:prstGeom prst="roundRect">
                  <a:avLst>
                    <a:gd fmla="val 16667" name="adj"/>
                  </a:avLst>
                </a:prstGeom>
                <a:noFill/>
                <a:ln cap="flat" cmpd="sng" w="2540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grpSp>
            <p:nvGrpSpPr>
              <p:cNvPr id="114" name="Google Shape;114;p16"/>
              <p:cNvGrpSpPr/>
              <p:nvPr/>
            </p:nvGrpSpPr>
            <p:grpSpPr>
              <a:xfrm>
                <a:off x="2527409" y="3957576"/>
                <a:ext cx="561900" cy="422400"/>
                <a:chOff x="2084684" y="3902551"/>
                <a:chExt cx="561900" cy="422400"/>
              </a:xfrm>
            </p:grpSpPr>
            <p:grpSp>
              <p:nvGrpSpPr>
                <p:cNvPr id="115" name="Google Shape;115;p16"/>
                <p:cNvGrpSpPr/>
                <p:nvPr/>
              </p:nvGrpSpPr>
              <p:grpSpPr>
                <a:xfrm>
                  <a:off x="2192207" y="3973471"/>
                  <a:ext cx="346670" cy="248566"/>
                  <a:chOff x="4497721" y="2497514"/>
                  <a:chExt cx="887987" cy="696849"/>
                </a:xfrm>
              </p:grpSpPr>
              <p:sp>
                <p:nvSpPr>
                  <p:cNvPr id="116" name="Google Shape;116;p16"/>
                  <p:cNvSpPr/>
                  <p:nvPr/>
                </p:nvSpPr>
                <p:spPr>
                  <a:xfrm>
                    <a:off x="4800600" y="2497514"/>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17" name="Google Shape;117;p16"/>
                  <p:cNvSpPr/>
                  <p:nvPr/>
                </p:nvSpPr>
                <p:spPr>
                  <a:xfrm>
                    <a:off x="4497721"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18" name="Google Shape;118;p16"/>
                  <p:cNvSpPr/>
                  <p:nvPr/>
                </p:nvSpPr>
                <p:spPr>
                  <a:xfrm>
                    <a:off x="5093208" y="2893763"/>
                    <a:ext cx="292500" cy="300600"/>
                  </a:xfrm>
                  <a:prstGeom prst="ellipse">
                    <a:avLst/>
                  </a:prstGeom>
                  <a:noFill/>
                  <a:ln cap="flat" cmpd="sng" w="25400">
                    <a:solidFill>
                      <a:srgbClr val="3061B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cxnSp>
                <p:nvCxnSpPr>
                  <p:cNvPr id="119" name="Google Shape;119;p16"/>
                  <p:cNvCxnSpPr>
                    <a:stCxn id="116" idx="3"/>
                    <a:endCxn id="117" idx="7"/>
                  </p:cNvCxnSpPr>
                  <p:nvPr/>
                </p:nvCxnSpPr>
                <p:spPr>
                  <a:xfrm flipH="1">
                    <a:off x="4747436" y="2754092"/>
                    <a:ext cx="96000" cy="183600"/>
                  </a:xfrm>
                  <a:prstGeom prst="straightConnector1">
                    <a:avLst/>
                  </a:prstGeom>
                  <a:noFill/>
                  <a:ln cap="flat" cmpd="sng" w="19050">
                    <a:solidFill>
                      <a:srgbClr val="3B7FF2"/>
                    </a:solidFill>
                    <a:prstDash val="solid"/>
                    <a:round/>
                    <a:headEnd len="sm" w="sm" type="none"/>
                    <a:tailEnd len="sm" w="sm" type="none"/>
                  </a:ln>
                </p:spPr>
              </p:cxnSp>
              <p:cxnSp>
                <p:nvCxnSpPr>
                  <p:cNvPr id="120" name="Google Shape;120;p16"/>
                  <p:cNvCxnSpPr>
                    <a:stCxn id="116" idx="5"/>
                    <a:endCxn id="118" idx="1"/>
                  </p:cNvCxnSpPr>
                  <p:nvPr/>
                </p:nvCxnSpPr>
                <p:spPr>
                  <a:xfrm>
                    <a:off x="5050264" y="2754092"/>
                    <a:ext cx="85800" cy="183600"/>
                  </a:xfrm>
                  <a:prstGeom prst="straightConnector1">
                    <a:avLst/>
                  </a:prstGeom>
                  <a:noFill/>
                  <a:ln cap="flat" cmpd="sng" w="19050">
                    <a:solidFill>
                      <a:srgbClr val="3B7FF2"/>
                    </a:solidFill>
                    <a:prstDash val="solid"/>
                    <a:round/>
                    <a:headEnd len="sm" w="sm" type="none"/>
                    <a:tailEnd len="sm" w="sm" type="none"/>
                  </a:ln>
                </p:spPr>
              </p:cxnSp>
            </p:grpSp>
            <p:sp>
              <p:nvSpPr>
                <p:cNvPr id="121" name="Google Shape;121;p16"/>
                <p:cNvSpPr/>
                <p:nvPr/>
              </p:nvSpPr>
              <p:spPr>
                <a:xfrm>
                  <a:off x="2084684" y="3902551"/>
                  <a:ext cx="561900" cy="422400"/>
                </a:xfrm>
                <a:prstGeom prst="roundRect">
                  <a:avLst>
                    <a:gd fmla="val 16667" name="adj"/>
                  </a:avLst>
                </a:prstGeom>
                <a:noFill/>
                <a:ln cap="flat" cmpd="sng" w="25400">
                  <a:solidFill>
                    <a:srgbClr val="0000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cxnSp>
            <p:nvCxnSpPr>
              <p:cNvPr id="122" name="Google Shape;122;p16"/>
              <p:cNvCxnSpPr/>
              <p:nvPr/>
            </p:nvCxnSpPr>
            <p:spPr>
              <a:xfrm flipH="1">
                <a:off x="1868900" y="3593950"/>
                <a:ext cx="354000" cy="439800"/>
              </a:xfrm>
              <a:prstGeom prst="straightConnector1">
                <a:avLst/>
              </a:prstGeom>
              <a:noFill/>
              <a:ln cap="flat" cmpd="sng" w="19050">
                <a:solidFill>
                  <a:srgbClr val="3B7FF2"/>
                </a:solidFill>
                <a:prstDash val="solid"/>
                <a:round/>
                <a:headEnd len="med" w="med" type="none"/>
                <a:tailEnd len="med" w="med" type="none"/>
              </a:ln>
            </p:spPr>
          </p:cxnSp>
          <p:cxnSp>
            <p:nvCxnSpPr>
              <p:cNvPr id="123" name="Google Shape;123;p16"/>
              <p:cNvCxnSpPr/>
              <p:nvPr/>
            </p:nvCxnSpPr>
            <p:spPr>
              <a:xfrm>
                <a:off x="2527400" y="3577750"/>
                <a:ext cx="292200" cy="456000"/>
              </a:xfrm>
              <a:prstGeom prst="straightConnector1">
                <a:avLst/>
              </a:prstGeom>
              <a:noFill/>
              <a:ln cap="flat" cmpd="sng" w="19050">
                <a:solidFill>
                  <a:srgbClr val="3B7FF2"/>
                </a:solidFill>
                <a:prstDash val="solid"/>
                <a:round/>
                <a:headEnd len="med" w="med" type="none"/>
                <a:tailEnd len="med" w="med" type="none"/>
              </a:ln>
            </p:spPr>
          </p:cxnSp>
          <p:sp>
            <p:nvSpPr>
              <p:cNvPr id="124" name="Google Shape;124;p16"/>
              <p:cNvSpPr txBox="1"/>
              <p:nvPr/>
            </p:nvSpPr>
            <p:spPr>
              <a:xfrm>
                <a:off x="2527400" y="4470150"/>
                <a:ext cx="96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Region 3</a:t>
                </a:r>
                <a:endParaRPr/>
              </a:p>
            </p:txBody>
          </p:sp>
          <p:sp>
            <p:nvSpPr>
              <p:cNvPr id="125" name="Google Shape;125;p16"/>
              <p:cNvSpPr txBox="1"/>
              <p:nvPr/>
            </p:nvSpPr>
            <p:spPr>
              <a:xfrm>
                <a:off x="1410600" y="4427850"/>
                <a:ext cx="9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Region 2</a:t>
                </a:r>
                <a:endParaRPr/>
              </a:p>
            </p:txBody>
          </p:sp>
          <p:sp>
            <p:nvSpPr>
              <p:cNvPr id="126" name="Google Shape;126;p16"/>
              <p:cNvSpPr txBox="1"/>
              <p:nvPr/>
            </p:nvSpPr>
            <p:spPr>
              <a:xfrm>
                <a:off x="2744700" y="3250475"/>
                <a:ext cx="96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Region 1</a:t>
                </a:r>
                <a:endParaRPr/>
              </a:p>
            </p:txBody>
          </p:sp>
          <p:sp>
            <p:nvSpPr>
              <p:cNvPr id="127" name="Google Shape;127;p16"/>
              <p:cNvSpPr/>
              <p:nvPr/>
            </p:nvSpPr>
            <p:spPr>
              <a:xfrm>
                <a:off x="1345298" y="3145372"/>
                <a:ext cx="2313600" cy="1725000"/>
              </a:xfrm>
              <a:prstGeom prst="roundRect">
                <a:avLst>
                  <a:gd fmla="val 16667" name="adj"/>
                </a:avLst>
              </a:prstGeom>
              <a:noFill/>
              <a:ln cap="flat" cmpd="sng" w="25400">
                <a:solidFill>
                  <a:srgbClr val="7030A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grpSp>
        <p:sp>
          <p:nvSpPr>
            <p:cNvPr id="128" name="Google Shape;128;p16"/>
            <p:cNvSpPr txBox="1"/>
            <p:nvPr/>
          </p:nvSpPr>
          <p:spPr>
            <a:xfrm>
              <a:off x="4534675" y="1846550"/>
              <a:ext cx="9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PM</a:t>
              </a:r>
              <a:endParaRPr/>
            </a:p>
          </p:txBody>
        </p:sp>
        <p:sp>
          <p:nvSpPr>
            <p:cNvPr id="129" name="Google Shape;129;p16"/>
            <p:cNvSpPr txBox="1"/>
            <p:nvPr/>
          </p:nvSpPr>
          <p:spPr>
            <a:xfrm>
              <a:off x="4534675" y="2571750"/>
              <a:ext cx="916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PMO</a:t>
              </a:r>
              <a:endParaRPr/>
            </a:p>
          </p:txBody>
        </p:sp>
      </p:grpSp>
      <p:sp>
        <p:nvSpPr>
          <p:cNvPr id="130" name="Google Shape;13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b="1" lang="en" sz="1300"/>
              <a:t>‹#›</a:t>
            </a:fld>
            <a:endParaRPr b="1" sz="1300"/>
          </a:p>
        </p:txBody>
      </p:sp>
      <p:pic>
        <p:nvPicPr>
          <p:cNvPr id="131" name="Google Shape;131;p16"/>
          <p:cNvPicPr preferRelativeResize="0"/>
          <p:nvPr/>
        </p:nvPicPr>
        <p:blipFill rotWithShape="1">
          <a:blip r:embed="rId3">
            <a:alphaModFix/>
          </a:blip>
          <a:srcRect b="0" l="0" r="0" t="0"/>
          <a:stretch/>
        </p:blipFill>
        <p:spPr>
          <a:xfrm>
            <a:off x="10" y="4145900"/>
            <a:ext cx="739440" cy="99756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Background: PMO API</a:t>
            </a:r>
            <a:endParaRPr/>
          </a:p>
        </p:txBody>
      </p:sp>
      <p:sp>
        <p:nvSpPr>
          <p:cNvPr id="137" name="Google Shape;137;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SzPts val="2200"/>
              <a:buChar char="●"/>
            </a:pPr>
            <a:r>
              <a:rPr lang="en" sz="2200"/>
              <a:t>attach () - Render PMO accessible</a:t>
            </a:r>
            <a:endParaRPr sz="2200"/>
          </a:p>
          <a:p>
            <a:pPr indent="-368300" lvl="0" marL="457200" rtl="0" algn="l">
              <a:spcBef>
                <a:spcPts val="0"/>
              </a:spcBef>
              <a:spcAft>
                <a:spcPts val="0"/>
              </a:spcAft>
              <a:buSzPts val="2200"/>
              <a:buChar char="●"/>
            </a:pPr>
            <a:r>
              <a:rPr lang="en" sz="2200"/>
              <a:t>detach () - Render PMO inaccessible</a:t>
            </a:r>
            <a:endParaRPr sz="2200"/>
          </a:p>
          <a:p>
            <a:pPr indent="-368300" lvl="0" marL="457200" rtl="0" algn="l">
              <a:spcBef>
                <a:spcPts val="0"/>
              </a:spcBef>
              <a:spcAft>
                <a:spcPts val="0"/>
              </a:spcAft>
              <a:buSzPts val="2200"/>
              <a:buChar char="●"/>
            </a:pPr>
            <a:r>
              <a:rPr b="1" lang="en" sz="2200"/>
              <a:t>psync () </a:t>
            </a:r>
            <a:r>
              <a:rPr lang="en" sz="2200"/>
              <a:t>-</a:t>
            </a:r>
            <a:r>
              <a:rPr b="1" lang="en" sz="2200"/>
              <a:t> </a:t>
            </a:r>
            <a:r>
              <a:rPr lang="en" sz="2200"/>
              <a:t>Force modifications to PMO to be persistent</a:t>
            </a:r>
            <a:endParaRPr sz="2200"/>
          </a:p>
        </p:txBody>
      </p:sp>
      <p:sp>
        <p:nvSpPr>
          <p:cNvPr id="138" name="Google Shape;138;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b="1" lang="en"/>
              <a:t>‹#›</a:t>
            </a:fld>
            <a:endParaRPr b="1"/>
          </a:p>
        </p:txBody>
      </p:sp>
      <p:sp>
        <p:nvSpPr>
          <p:cNvPr id="139" name="Google Shape;139;p17"/>
          <p:cNvSpPr/>
          <p:nvPr/>
        </p:nvSpPr>
        <p:spPr>
          <a:xfrm>
            <a:off x="2106105" y="3819160"/>
            <a:ext cx="4465200" cy="434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i="0" lang="en" sz="1400" u="none" cap="none" strike="noStrike">
                <a:solidFill>
                  <a:srgbClr val="000000"/>
                </a:solidFill>
                <a:latin typeface="Arial"/>
                <a:ea typeface="Arial"/>
                <a:cs typeface="Arial"/>
                <a:sym typeface="Arial"/>
              </a:rPr>
              <a:t>Linked list node insertion with psync </a:t>
            </a:r>
            <a:endParaRPr b="0" i="0" sz="1400" u="none" cap="none" strike="noStrike">
              <a:latin typeface="Arial"/>
              <a:ea typeface="Arial"/>
              <a:cs typeface="Arial"/>
              <a:sym typeface="Arial"/>
            </a:endParaRPr>
          </a:p>
        </p:txBody>
      </p:sp>
      <p:sp>
        <p:nvSpPr>
          <p:cNvPr id="140" name="Google Shape;140;p17"/>
          <p:cNvSpPr/>
          <p:nvPr/>
        </p:nvSpPr>
        <p:spPr>
          <a:xfrm>
            <a:off x="1203945" y="2571760"/>
            <a:ext cx="6269100" cy="1247100"/>
          </a:xfrm>
          <a:prstGeom prst="rect">
            <a:avLst/>
          </a:prstGeom>
          <a:noFill/>
          <a:ln cap="flat" cmpd="sng" w="9525">
            <a:solidFill>
              <a:srgbClr val="595959"/>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 sz="1200" u="none" cap="none" strike="noStrike">
                <a:solidFill>
                  <a:srgbClr val="4285F4"/>
                </a:solidFill>
                <a:latin typeface="Consolas"/>
                <a:ea typeface="Consolas"/>
                <a:cs typeface="Consolas"/>
                <a:sym typeface="Consolas"/>
              </a:rPr>
              <a:t>struct</a:t>
            </a:r>
            <a:r>
              <a:rPr b="0" i="0" lang="en" sz="1200" u="none" cap="none" strike="noStrike">
                <a:solidFill>
                  <a:srgbClr val="000000"/>
                </a:solidFill>
                <a:latin typeface="Consolas"/>
                <a:ea typeface="Consolas"/>
                <a:cs typeface="Consolas"/>
                <a:sym typeface="Consolas"/>
              </a:rPr>
              <a:t> node *c = </a:t>
            </a:r>
            <a:r>
              <a:rPr b="0" i="0" lang="en" sz="1200" u="none" cap="none" strike="noStrike">
                <a:solidFill>
                  <a:srgbClr val="4285F4"/>
                </a:solidFill>
                <a:latin typeface="Consolas"/>
                <a:ea typeface="Consolas"/>
                <a:cs typeface="Consolas"/>
                <a:sym typeface="Consolas"/>
              </a:rPr>
              <a:t>attach</a:t>
            </a:r>
            <a:r>
              <a:rPr b="0" i="0" lang="en" sz="1200" u="none" cap="none" strike="noStrike">
                <a:solidFill>
                  <a:srgbClr val="000000"/>
                </a:solidFill>
                <a:latin typeface="Consolas"/>
                <a:ea typeface="Consolas"/>
                <a:cs typeface="Consolas"/>
                <a:sym typeface="Consolas"/>
              </a:rPr>
              <a:t> (head, ‘w’);</a:t>
            </a:r>
            <a:endParaRPr b="0" i="0" sz="1200" u="none" cap="none" strike="noStrike">
              <a:latin typeface="Arial"/>
              <a:ea typeface="Arial"/>
              <a:cs typeface="Arial"/>
              <a:sym typeface="Arial"/>
            </a:endParaRPr>
          </a:p>
          <a:p>
            <a:pPr indent="0" lvl="0" marL="0" marR="0" rtl="0" algn="l">
              <a:lnSpc>
                <a:spcPct val="100000"/>
              </a:lnSpc>
              <a:spcBef>
                <a:spcPts val="0"/>
              </a:spcBef>
              <a:spcAft>
                <a:spcPts val="0"/>
              </a:spcAft>
              <a:buNone/>
            </a:pPr>
            <a:r>
              <a:rPr b="0" i="0" lang="en" sz="1200" u="none" cap="none" strike="noStrike">
                <a:solidFill>
                  <a:srgbClr val="4285F4"/>
                </a:solidFill>
                <a:latin typeface="Consolas"/>
                <a:ea typeface="Consolas"/>
                <a:cs typeface="Consolas"/>
                <a:sym typeface="Consolas"/>
              </a:rPr>
              <a:t>while</a:t>
            </a:r>
            <a:r>
              <a:rPr b="0" i="0" lang="en" sz="1200" u="none" cap="none" strike="noStrike">
                <a:solidFill>
                  <a:srgbClr val="000000"/>
                </a:solidFill>
                <a:latin typeface="Consolas"/>
                <a:ea typeface="Consolas"/>
                <a:cs typeface="Consolas"/>
                <a:sym typeface="Consolas"/>
              </a:rPr>
              <a:t> (c-&gt;next != NULL &amp;&amp; </a:t>
            </a:r>
            <a:r>
              <a:rPr lang="en" sz="1200">
                <a:latin typeface="Consolas"/>
                <a:ea typeface="Consolas"/>
                <a:cs typeface="Consolas"/>
                <a:sym typeface="Consolas"/>
              </a:rPr>
              <a:t>NODE_HAS_DATA</a:t>
            </a:r>
            <a:r>
              <a:rPr b="0" i="0" lang="en" sz="1200" u="none" cap="none" strike="noStrike">
                <a:solidFill>
                  <a:srgbClr val="000000"/>
                </a:solidFill>
                <a:latin typeface="Consolas"/>
                <a:ea typeface="Consolas"/>
                <a:cs typeface="Consolas"/>
                <a:sym typeface="Consolas"/>
              </a:rPr>
              <a:t>(c</a:t>
            </a:r>
            <a:r>
              <a:rPr lang="en" sz="1200">
                <a:latin typeface="Consolas"/>
                <a:ea typeface="Consolas"/>
                <a:cs typeface="Consolas"/>
                <a:sym typeface="Consolas"/>
              </a:rPr>
              <a:t>)</a:t>
            </a:r>
            <a:r>
              <a:rPr b="0" i="0" lang="en" sz="1200" u="none" cap="none" strike="noStrike">
                <a:solidFill>
                  <a:srgbClr val="000000"/>
                </a:solidFill>
                <a:latin typeface="Consolas"/>
                <a:ea typeface="Consolas"/>
                <a:cs typeface="Consolas"/>
                <a:sym typeface="Consolas"/>
              </a:rPr>
              <a:t>) c = c-&gt;next</a:t>
            </a:r>
            <a:endParaRPr b="0" i="0" sz="1200" u="none" cap="none" strike="noStrike">
              <a:latin typeface="Arial"/>
              <a:ea typeface="Arial"/>
              <a:cs typeface="Arial"/>
              <a:sym typeface="Arial"/>
            </a:endParaRPr>
          </a:p>
          <a:p>
            <a:pPr indent="0" lvl="0" marL="0" marR="0" rtl="0" algn="l">
              <a:lnSpc>
                <a:spcPct val="100000"/>
              </a:lnSpc>
              <a:spcBef>
                <a:spcPts val="0"/>
              </a:spcBef>
              <a:spcAft>
                <a:spcPts val="0"/>
              </a:spcAft>
              <a:buNone/>
            </a:pPr>
            <a:r>
              <a:rPr b="0" i="0" lang="en" sz="1200" u="none" cap="none" strike="noStrike">
                <a:solidFill>
                  <a:srgbClr val="4285F4"/>
                </a:solidFill>
                <a:latin typeface="Consolas"/>
                <a:ea typeface="Consolas"/>
                <a:cs typeface="Consolas"/>
                <a:sym typeface="Consolas"/>
              </a:rPr>
              <a:t>if</a:t>
            </a:r>
            <a:r>
              <a:rPr b="0" i="0" lang="en" sz="1200" u="none" cap="none" strike="noStrike">
                <a:solidFill>
                  <a:srgbClr val="000000"/>
                </a:solidFill>
                <a:latin typeface="Consolas"/>
                <a:ea typeface="Consolas"/>
                <a:cs typeface="Consolas"/>
                <a:sym typeface="Consolas"/>
              </a:rPr>
              <a:t> (c-&gt;next == NULL) c-&gt;next = new_node;</a:t>
            </a:r>
            <a:endParaRPr b="0" i="0" sz="1200" u="none" cap="none" strike="noStrike">
              <a:latin typeface="Arial"/>
              <a:ea typeface="Arial"/>
              <a:cs typeface="Arial"/>
              <a:sym typeface="Arial"/>
            </a:endParaRPr>
          </a:p>
          <a:p>
            <a:pPr indent="0" lvl="0" marL="0" marR="0" rtl="0" algn="l">
              <a:lnSpc>
                <a:spcPct val="100000"/>
              </a:lnSpc>
              <a:spcBef>
                <a:spcPts val="0"/>
              </a:spcBef>
              <a:spcAft>
                <a:spcPts val="0"/>
              </a:spcAft>
              <a:buNone/>
            </a:pPr>
            <a:r>
              <a:rPr b="0" i="0" lang="en" sz="1200" u="none" cap="none" strike="noStrike">
                <a:solidFill>
                  <a:srgbClr val="4285F4"/>
                </a:solidFill>
                <a:latin typeface="Consolas"/>
                <a:ea typeface="Consolas"/>
                <a:cs typeface="Consolas"/>
                <a:sym typeface="Consolas"/>
              </a:rPr>
              <a:t>else</a:t>
            </a:r>
            <a:r>
              <a:rPr b="0" i="0" lang="en" sz="1200" u="none" cap="none" strike="noStrike">
                <a:solidFill>
                  <a:srgbClr val="000000"/>
                </a:solidFill>
                <a:latin typeface="Consolas"/>
                <a:ea typeface="Consolas"/>
                <a:cs typeface="Consolas"/>
                <a:sym typeface="Consolas"/>
              </a:rPr>
              <a:t> {tmp = c-&gt;next; c-&gt;next = new_node; c-&gt;next-&gt;next = tmp;}</a:t>
            </a:r>
            <a:endParaRPr b="0" i="0" sz="1200" u="none" cap="none" strike="noStrike">
              <a:latin typeface="Arial"/>
              <a:ea typeface="Arial"/>
              <a:cs typeface="Arial"/>
              <a:sym typeface="Arial"/>
            </a:endParaRPr>
          </a:p>
          <a:p>
            <a:pPr indent="0" lvl="0" marL="0" marR="0" rtl="0" algn="l">
              <a:lnSpc>
                <a:spcPct val="100000"/>
              </a:lnSpc>
              <a:spcBef>
                <a:spcPts val="0"/>
              </a:spcBef>
              <a:spcAft>
                <a:spcPts val="0"/>
              </a:spcAft>
              <a:buNone/>
            </a:pPr>
            <a:r>
              <a:rPr b="1" i="0" lang="en" sz="1200" u="sng" cap="none" strike="noStrike">
                <a:solidFill>
                  <a:srgbClr val="4285F4"/>
                </a:solidFill>
                <a:latin typeface="Consolas"/>
                <a:ea typeface="Consolas"/>
                <a:cs typeface="Consolas"/>
                <a:sym typeface="Consolas"/>
              </a:rPr>
              <a:t>psync</a:t>
            </a:r>
            <a:r>
              <a:rPr b="1" i="0" lang="en" sz="1200" u="none" cap="none" strike="noStrike">
                <a:solidFill>
                  <a:srgbClr val="000000"/>
                </a:solidFill>
                <a:latin typeface="Consolas"/>
                <a:ea typeface="Consolas"/>
                <a:cs typeface="Consolas"/>
                <a:sym typeface="Consolas"/>
              </a:rPr>
              <a:t> </a:t>
            </a:r>
            <a:r>
              <a:rPr b="0" i="0" lang="en" sz="1200" u="none" cap="none" strike="noStrike">
                <a:solidFill>
                  <a:srgbClr val="000000"/>
                </a:solidFill>
                <a:latin typeface="Consolas"/>
                <a:ea typeface="Consolas"/>
                <a:cs typeface="Consolas"/>
                <a:sym typeface="Consolas"/>
              </a:rPr>
              <a:t>(head);</a:t>
            </a:r>
            <a:endParaRPr b="0" i="0" sz="1200" u="none" cap="none" strike="noStrike">
              <a:latin typeface="Arial"/>
              <a:ea typeface="Arial"/>
              <a:cs typeface="Arial"/>
              <a:sym typeface="Arial"/>
            </a:endParaRPr>
          </a:p>
          <a:p>
            <a:pPr indent="0" lvl="0" marL="0" marR="0" rtl="0" algn="l">
              <a:lnSpc>
                <a:spcPct val="100000"/>
              </a:lnSpc>
              <a:spcBef>
                <a:spcPts val="0"/>
              </a:spcBef>
              <a:spcAft>
                <a:spcPts val="0"/>
              </a:spcAft>
              <a:buNone/>
            </a:pPr>
            <a:r>
              <a:rPr b="0" i="0" lang="en" sz="1200" u="none" cap="none" strike="noStrike">
                <a:solidFill>
                  <a:srgbClr val="4285F4"/>
                </a:solidFill>
                <a:latin typeface="Consolas"/>
                <a:ea typeface="Consolas"/>
                <a:cs typeface="Consolas"/>
                <a:sym typeface="Consolas"/>
              </a:rPr>
              <a:t>detach</a:t>
            </a:r>
            <a:r>
              <a:rPr b="0" i="0" lang="en" sz="1200" u="none" cap="none" strike="noStrike">
                <a:solidFill>
                  <a:srgbClr val="000000"/>
                </a:solidFill>
                <a:latin typeface="Consolas"/>
                <a:ea typeface="Consolas"/>
                <a:cs typeface="Consolas"/>
                <a:sym typeface="Consolas"/>
              </a:rPr>
              <a:t> (head);</a:t>
            </a:r>
            <a:endParaRPr b="0" i="0" sz="1200" u="none" cap="none" strike="noStrike">
              <a:latin typeface="Arial"/>
              <a:ea typeface="Arial"/>
              <a:cs typeface="Arial"/>
              <a:sym typeface="Arial"/>
            </a:endParaRPr>
          </a:p>
        </p:txBody>
      </p:sp>
      <p:pic>
        <p:nvPicPr>
          <p:cNvPr id="141" name="Google Shape;141;p17"/>
          <p:cNvPicPr preferRelativeResize="0"/>
          <p:nvPr/>
        </p:nvPicPr>
        <p:blipFill rotWithShape="1">
          <a:blip r:embed="rId3">
            <a:alphaModFix/>
          </a:blip>
          <a:srcRect b="0" l="0" r="0" t="0"/>
          <a:stretch/>
        </p:blipFill>
        <p:spPr>
          <a:xfrm>
            <a:off x="10" y="4145900"/>
            <a:ext cx="739440" cy="99756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8"/>
          <p:cNvSpPr txBox="1"/>
          <p:nvPr>
            <p:ph type="title"/>
          </p:nvPr>
        </p:nvSpPr>
        <p:spPr>
          <a:xfrm>
            <a:off x="311760" y="444960"/>
            <a:ext cx="85200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b="1" lang="en"/>
              <a:t>Problem</a:t>
            </a:r>
            <a:r>
              <a:rPr lang="en"/>
              <a:t> with Whole PMO Granularity</a:t>
            </a:r>
            <a:endParaRPr/>
          </a:p>
        </p:txBody>
      </p:sp>
      <p:sp>
        <p:nvSpPr>
          <p:cNvPr id="147" name="Google Shape;147;p18"/>
          <p:cNvSpPr txBox="1"/>
          <p:nvPr>
            <p:ph idx="1" type="body"/>
          </p:nvPr>
        </p:nvSpPr>
        <p:spPr>
          <a:xfrm>
            <a:off x="311760" y="1152360"/>
            <a:ext cx="8520000" cy="3416100"/>
          </a:xfrm>
          <a:prstGeom prst="rect">
            <a:avLst/>
          </a:prstGeom>
        </p:spPr>
        <p:txBody>
          <a:bodyPr anchorCtr="0" anchor="t" bIns="0" lIns="0" spcFirstLastPara="1" rIns="0" wrap="square" tIns="0">
            <a:normAutofit/>
          </a:bodyPr>
          <a:lstStyle/>
          <a:p>
            <a:pPr indent="-368300" lvl="0" marL="457200" rtl="0" algn="l">
              <a:spcBef>
                <a:spcPts val="0"/>
              </a:spcBef>
              <a:spcAft>
                <a:spcPts val="0"/>
              </a:spcAft>
              <a:buSzPts val="2200"/>
              <a:buChar char="●"/>
            </a:pPr>
            <a:r>
              <a:rPr lang="en" sz="2200"/>
              <a:t>PMOs can be encrypted and have an associated checksum </a:t>
            </a:r>
            <a:endParaRPr sz="2200"/>
          </a:p>
          <a:p>
            <a:pPr indent="-368300" lvl="0" marL="457200" rtl="0" algn="l">
              <a:spcBef>
                <a:spcPts val="0"/>
              </a:spcBef>
              <a:spcAft>
                <a:spcPts val="0"/>
              </a:spcAft>
              <a:buSzPts val="2200"/>
              <a:buChar char="●"/>
            </a:pPr>
            <a:r>
              <a:rPr lang="en" sz="2200"/>
              <a:t>Size of PMO dramatically affects time to decrypt at attach</a:t>
            </a:r>
            <a:endParaRPr sz="2200"/>
          </a:p>
          <a:p>
            <a:pPr indent="-342900" lvl="0" marL="914400" rtl="0" algn="l">
              <a:spcBef>
                <a:spcPts val="0"/>
              </a:spcBef>
              <a:spcAft>
                <a:spcPts val="0"/>
              </a:spcAft>
              <a:buSzPts val="1800"/>
              <a:buChar char="❌"/>
            </a:pPr>
            <a:r>
              <a:rPr lang="en"/>
              <a:t>Original design enforces protections at Whole PMO granularity</a:t>
            </a:r>
            <a:endParaRPr/>
          </a:p>
          <a:p>
            <a:pPr indent="-368300" lvl="1" marL="1371600" rtl="0" algn="l">
              <a:spcBef>
                <a:spcPts val="0"/>
              </a:spcBef>
              <a:spcAft>
                <a:spcPts val="0"/>
              </a:spcAft>
              <a:buSzPts val="2200"/>
              <a:buChar char="○"/>
            </a:pPr>
            <a:r>
              <a:rPr lang="en" sz="1800"/>
              <a:t>As PMO size increases, so does overhead</a:t>
            </a:r>
            <a:endParaRPr sz="1800"/>
          </a:p>
        </p:txBody>
      </p:sp>
      <p:pic>
        <p:nvPicPr>
          <p:cNvPr id="148" name="Google Shape;148;p18"/>
          <p:cNvPicPr preferRelativeResize="0"/>
          <p:nvPr/>
        </p:nvPicPr>
        <p:blipFill rotWithShape="1">
          <a:blip r:embed="rId3">
            <a:alphaModFix/>
          </a:blip>
          <a:srcRect b="0" l="0" r="0" t="0"/>
          <a:stretch/>
        </p:blipFill>
        <p:spPr>
          <a:xfrm>
            <a:off x="10" y="4145900"/>
            <a:ext cx="739440" cy="997560"/>
          </a:xfrm>
          <a:prstGeom prst="rect">
            <a:avLst/>
          </a:prstGeom>
          <a:noFill/>
          <a:ln>
            <a:noFill/>
          </a:ln>
        </p:spPr>
      </p:pic>
      <p:sp>
        <p:nvSpPr>
          <p:cNvPr id="149" name="Google Shape;149;p18"/>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b="1" lang="en"/>
              <a:t>‹#›</a:t>
            </a:fld>
            <a:endParaRPr b="1"/>
          </a:p>
        </p:txBody>
      </p:sp>
      <p:pic>
        <p:nvPicPr>
          <p:cNvPr id="150" name="Google Shape;150;p18"/>
          <p:cNvPicPr preferRelativeResize="0"/>
          <p:nvPr/>
        </p:nvPicPr>
        <p:blipFill rotWithShape="1">
          <a:blip r:embed="rId4">
            <a:alphaModFix/>
          </a:blip>
          <a:srcRect b="23617" l="0" r="0" t="0"/>
          <a:stretch/>
        </p:blipFill>
        <p:spPr>
          <a:xfrm>
            <a:off x="1187488" y="2707025"/>
            <a:ext cx="6303524" cy="2436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9"/>
          <p:cNvSpPr txBox="1"/>
          <p:nvPr>
            <p:ph type="title"/>
          </p:nvPr>
        </p:nvSpPr>
        <p:spPr>
          <a:xfrm>
            <a:off x="311760" y="444960"/>
            <a:ext cx="85200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lang="en"/>
              <a:t>Proposed </a:t>
            </a:r>
            <a:r>
              <a:rPr b="1" lang="en"/>
              <a:t>Solution</a:t>
            </a:r>
            <a:endParaRPr b="1"/>
          </a:p>
        </p:txBody>
      </p:sp>
      <p:sp>
        <p:nvSpPr>
          <p:cNvPr id="156" name="Google Shape;156;p19"/>
          <p:cNvSpPr txBox="1"/>
          <p:nvPr>
            <p:ph idx="1" type="body"/>
          </p:nvPr>
        </p:nvSpPr>
        <p:spPr>
          <a:xfrm>
            <a:off x="311760" y="1152360"/>
            <a:ext cx="8520000" cy="3416100"/>
          </a:xfrm>
          <a:prstGeom prst="rect">
            <a:avLst/>
          </a:prstGeom>
        </p:spPr>
        <p:txBody>
          <a:bodyPr anchorCtr="0" anchor="t" bIns="0" lIns="0" spcFirstLastPara="1" rIns="0" wrap="square" tIns="0">
            <a:normAutofit/>
          </a:bodyPr>
          <a:lstStyle/>
          <a:p>
            <a:pPr indent="-368300" lvl="0" marL="457200" rtl="0" algn="l">
              <a:spcBef>
                <a:spcPts val="0"/>
              </a:spcBef>
              <a:spcAft>
                <a:spcPts val="0"/>
              </a:spcAft>
              <a:buSzPts val="2200"/>
              <a:buChar char="●"/>
            </a:pPr>
            <a:r>
              <a:rPr lang="en" sz="2200"/>
              <a:t>LOaPP (</a:t>
            </a:r>
            <a:r>
              <a:rPr lang="en" sz="2200" u="sng"/>
              <a:t>L</a:t>
            </a:r>
            <a:r>
              <a:rPr lang="en" sz="2200"/>
              <a:t>ow </a:t>
            </a:r>
            <a:r>
              <a:rPr lang="en" sz="2200" u="sng"/>
              <a:t>O</a:t>
            </a:r>
            <a:r>
              <a:rPr lang="en" sz="2200"/>
              <a:t>verhead </a:t>
            </a:r>
            <a:r>
              <a:rPr lang="en" sz="2200" u="sng"/>
              <a:t>a</a:t>
            </a:r>
            <a:r>
              <a:rPr lang="en" sz="2200"/>
              <a:t>t-rest </a:t>
            </a:r>
            <a:r>
              <a:rPr lang="en" sz="2200" u="sng"/>
              <a:t>P</a:t>
            </a:r>
            <a:r>
              <a:rPr lang="en" sz="2200"/>
              <a:t>MO </a:t>
            </a:r>
            <a:r>
              <a:rPr lang="en" sz="2200" u="sng"/>
              <a:t>P</a:t>
            </a:r>
            <a:r>
              <a:rPr lang="en" sz="2200"/>
              <a:t>rotection)</a:t>
            </a:r>
            <a:endParaRPr sz="2200"/>
          </a:p>
          <a:p>
            <a:pPr indent="-342900" lvl="1" marL="914400" rtl="0" algn="l">
              <a:spcBef>
                <a:spcPts val="0"/>
              </a:spcBef>
              <a:spcAft>
                <a:spcPts val="0"/>
              </a:spcAft>
              <a:buSzPts val="1800"/>
              <a:buChar char="○"/>
            </a:pPr>
            <a:r>
              <a:rPr lang="en" sz="1800"/>
              <a:t>Change the granularity, from the whole PMO to individual pages</a:t>
            </a:r>
            <a:endParaRPr sz="1800"/>
          </a:p>
          <a:p>
            <a:pPr indent="-342900" lvl="1" marL="914400" rtl="0" algn="l">
              <a:spcBef>
                <a:spcPts val="0"/>
              </a:spcBef>
              <a:spcAft>
                <a:spcPts val="0"/>
              </a:spcAft>
              <a:buSzPts val="1800"/>
              <a:buChar char="○"/>
            </a:pPr>
            <a:r>
              <a:rPr lang="en" sz="1800"/>
              <a:t>Decrypt pages at page fault instead of attach</a:t>
            </a:r>
            <a:endParaRPr sz="1800"/>
          </a:p>
          <a:p>
            <a:pPr indent="-342900" lvl="1" marL="914400" rtl="0" algn="l">
              <a:spcBef>
                <a:spcPts val="0"/>
              </a:spcBef>
              <a:spcAft>
                <a:spcPts val="0"/>
              </a:spcAft>
              <a:buSzPts val="1800"/>
              <a:buChar char="○"/>
            </a:pPr>
            <a:r>
              <a:rPr lang="en" sz="1800"/>
              <a:t>Store the checksums of each page instead of whole PMO</a:t>
            </a:r>
            <a:endParaRPr sz="1800"/>
          </a:p>
          <a:p>
            <a:pPr indent="-368300" lvl="0" marL="457200" marR="0" rtl="0" algn="l">
              <a:lnSpc>
                <a:spcPct val="115000"/>
              </a:lnSpc>
              <a:spcBef>
                <a:spcPts val="0"/>
              </a:spcBef>
              <a:spcAft>
                <a:spcPts val="0"/>
              </a:spcAft>
              <a:buSzPts val="2200"/>
              <a:buChar char="●"/>
            </a:pPr>
            <a:r>
              <a:rPr lang="en" sz="2200"/>
              <a:t>Important questions</a:t>
            </a:r>
            <a:endParaRPr sz="2200"/>
          </a:p>
          <a:p>
            <a:pPr indent="-342900" lvl="1" marL="914400" marR="0" rtl="0" algn="l">
              <a:lnSpc>
                <a:spcPct val="115000"/>
              </a:lnSpc>
              <a:spcBef>
                <a:spcPts val="0"/>
              </a:spcBef>
              <a:spcAft>
                <a:spcPts val="0"/>
              </a:spcAft>
              <a:buSzPts val="1800"/>
              <a:buAutoNum type="arabicPeriod"/>
            </a:pPr>
            <a:r>
              <a:rPr b="1" lang="en" sz="1800" u="sng"/>
              <a:t>WHAT</a:t>
            </a:r>
            <a:r>
              <a:rPr lang="en" sz="1800"/>
              <a:t> to decrypt?</a:t>
            </a:r>
            <a:endParaRPr sz="1800"/>
          </a:p>
          <a:p>
            <a:pPr indent="-342900" lvl="1" marL="914400" marR="0" rtl="0" algn="l">
              <a:lnSpc>
                <a:spcPct val="115000"/>
              </a:lnSpc>
              <a:spcBef>
                <a:spcPts val="0"/>
              </a:spcBef>
              <a:spcAft>
                <a:spcPts val="0"/>
              </a:spcAft>
              <a:buSzPts val="1800"/>
              <a:buAutoNum type="arabicPeriod"/>
            </a:pPr>
            <a:r>
              <a:rPr b="1" lang="en" sz="1800" u="sng"/>
              <a:t>WHEN</a:t>
            </a:r>
            <a:r>
              <a:rPr lang="en" sz="1800"/>
              <a:t> to </a:t>
            </a:r>
            <a:r>
              <a:rPr lang="en" sz="1800"/>
              <a:t>decrypt/verify</a:t>
            </a:r>
            <a:r>
              <a:rPr lang="en" sz="1800"/>
              <a:t> during a session?</a:t>
            </a:r>
            <a:endParaRPr sz="1800"/>
          </a:p>
          <a:p>
            <a:pPr indent="-342900" lvl="1" marL="914400" marR="0" rtl="0" algn="l">
              <a:lnSpc>
                <a:spcPct val="115000"/>
              </a:lnSpc>
              <a:spcBef>
                <a:spcPts val="0"/>
              </a:spcBef>
              <a:spcAft>
                <a:spcPts val="0"/>
              </a:spcAft>
              <a:buSzPts val="1800"/>
              <a:buAutoNum type="arabicPeriod"/>
            </a:pPr>
            <a:r>
              <a:rPr b="1" lang="en" sz="1800" u="sng"/>
              <a:t>HOW</a:t>
            </a:r>
            <a:r>
              <a:rPr lang="en" sz="1800"/>
              <a:t> to retain checksum integrity?</a:t>
            </a:r>
            <a:endParaRPr sz="1800"/>
          </a:p>
        </p:txBody>
      </p:sp>
      <p:pic>
        <p:nvPicPr>
          <p:cNvPr id="157" name="Google Shape;157;p19"/>
          <p:cNvPicPr preferRelativeResize="0"/>
          <p:nvPr/>
        </p:nvPicPr>
        <p:blipFill rotWithShape="1">
          <a:blip r:embed="rId3">
            <a:alphaModFix/>
          </a:blip>
          <a:srcRect b="0" l="0" r="0" t="0"/>
          <a:stretch/>
        </p:blipFill>
        <p:spPr>
          <a:xfrm>
            <a:off x="10" y="4145900"/>
            <a:ext cx="739440" cy="997560"/>
          </a:xfrm>
          <a:prstGeom prst="rect">
            <a:avLst/>
          </a:prstGeom>
          <a:noFill/>
          <a:ln>
            <a:noFill/>
          </a:ln>
        </p:spPr>
      </p:pic>
      <p:sp>
        <p:nvSpPr>
          <p:cNvPr id="158" name="Google Shape;158;p19"/>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20"/>
          <p:cNvPicPr preferRelativeResize="0"/>
          <p:nvPr/>
        </p:nvPicPr>
        <p:blipFill rotWithShape="1">
          <a:blip r:embed="rId3">
            <a:alphaModFix/>
          </a:blip>
          <a:srcRect b="7595" l="-2420" r="2419" t="0"/>
          <a:stretch/>
        </p:blipFill>
        <p:spPr>
          <a:xfrm>
            <a:off x="3899800" y="352868"/>
            <a:ext cx="4656974" cy="4238782"/>
          </a:xfrm>
          <a:prstGeom prst="rect">
            <a:avLst/>
          </a:prstGeom>
          <a:noFill/>
          <a:ln>
            <a:noFill/>
          </a:ln>
        </p:spPr>
      </p:pic>
      <p:sp>
        <p:nvSpPr>
          <p:cNvPr id="164" name="Google Shape;164;p20"/>
          <p:cNvSpPr txBox="1"/>
          <p:nvPr>
            <p:ph type="title"/>
          </p:nvPr>
        </p:nvSpPr>
        <p:spPr>
          <a:xfrm>
            <a:off x="311755" y="444950"/>
            <a:ext cx="39741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lang="en"/>
              <a:t>Design space - WHAT </a:t>
            </a:r>
            <a:endParaRPr/>
          </a:p>
        </p:txBody>
      </p:sp>
      <p:sp>
        <p:nvSpPr>
          <p:cNvPr id="165" name="Google Shape;165;p20"/>
          <p:cNvSpPr txBox="1"/>
          <p:nvPr>
            <p:ph idx="1" type="body"/>
          </p:nvPr>
        </p:nvSpPr>
        <p:spPr>
          <a:xfrm>
            <a:off x="311760" y="1175560"/>
            <a:ext cx="8520000" cy="3416100"/>
          </a:xfrm>
          <a:prstGeom prst="rect">
            <a:avLst/>
          </a:prstGeom>
        </p:spPr>
        <p:txBody>
          <a:bodyPr anchorCtr="0" anchor="t" bIns="0" lIns="0" spcFirstLastPara="1" rIns="0" wrap="square" tIns="0">
            <a:normAutofit/>
          </a:bodyPr>
          <a:lstStyle/>
          <a:p>
            <a:pPr indent="-361950" lvl="0" marL="457200" rtl="0" algn="l">
              <a:spcBef>
                <a:spcPts val="0"/>
              </a:spcBef>
              <a:spcAft>
                <a:spcPts val="0"/>
              </a:spcAft>
              <a:buSzPts val="2100"/>
              <a:buChar char="●"/>
            </a:pPr>
            <a:r>
              <a:rPr lang="en" sz="2200"/>
              <a:t>What to decrypt?</a:t>
            </a:r>
            <a:endParaRPr sz="1700"/>
          </a:p>
          <a:p>
            <a:pPr indent="0" lvl="0" marL="0" rtl="0" algn="l">
              <a:spcBef>
                <a:spcPts val="1200"/>
              </a:spcBef>
              <a:spcAft>
                <a:spcPts val="0"/>
              </a:spcAft>
              <a:buNone/>
            </a:pPr>
            <a:r>
              <a:t/>
            </a:r>
            <a:endParaRPr sz="2200"/>
          </a:p>
          <a:p>
            <a:pPr indent="-368300" lvl="0" marL="457200" rtl="0" algn="l">
              <a:spcBef>
                <a:spcPts val="1200"/>
              </a:spcBef>
              <a:spcAft>
                <a:spcPts val="0"/>
              </a:spcAft>
              <a:buSzPts val="2200"/>
              <a:buChar char="●"/>
            </a:pPr>
            <a:r>
              <a:rPr lang="en" sz="2200"/>
              <a:t>What to checksum?</a:t>
            </a:r>
            <a:endParaRPr sz="1700"/>
          </a:p>
        </p:txBody>
      </p:sp>
      <p:sp>
        <p:nvSpPr>
          <p:cNvPr id="166" name="Google Shape;166;p20"/>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67" name="Google Shape;167;p20"/>
          <p:cNvPicPr preferRelativeResize="0"/>
          <p:nvPr/>
        </p:nvPicPr>
        <p:blipFill rotWithShape="1">
          <a:blip r:embed="rId4">
            <a:alphaModFix/>
          </a:blip>
          <a:srcRect b="0" l="0" r="0" t="0"/>
          <a:stretch/>
        </p:blipFill>
        <p:spPr>
          <a:xfrm>
            <a:off x="10" y="4145900"/>
            <a:ext cx="739440" cy="99756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1"/>
          <p:cNvSpPr txBox="1"/>
          <p:nvPr>
            <p:ph type="title"/>
          </p:nvPr>
        </p:nvSpPr>
        <p:spPr>
          <a:xfrm>
            <a:off x="311760" y="444960"/>
            <a:ext cx="85200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lang="en"/>
              <a:t>Design space - WHEN </a:t>
            </a:r>
            <a:endParaRPr/>
          </a:p>
        </p:txBody>
      </p:sp>
      <p:sp>
        <p:nvSpPr>
          <p:cNvPr id="173" name="Google Shape;173;p21"/>
          <p:cNvSpPr txBox="1"/>
          <p:nvPr>
            <p:ph idx="1" type="body"/>
          </p:nvPr>
        </p:nvSpPr>
        <p:spPr>
          <a:xfrm>
            <a:off x="311760" y="1152360"/>
            <a:ext cx="8520000" cy="3416100"/>
          </a:xfrm>
          <a:prstGeom prst="rect">
            <a:avLst/>
          </a:prstGeom>
        </p:spPr>
        <p:txBody>
          <a:bodyPr anchorCtr="0" anchor="t" bIns="0" lIns="0" spcFirstLastPara="1" rIns="0" wrap="square" tIns="0">
            <a:normAutofit/>
          </a:bodyPr>
          <a:lstStyle/>
          <a:p>
            <a:pPr indent="-368300" lvl="0" marL="457200" rtl="0" algn="l">
              <a:spcBef>
                <a:spcPts val="0"/>
              </a:spcBef>
              <a:spcAft>
                <a:spcPts val="0"/>
              </a:spcAft>
              <a:buSzPts val="2200"/>
              <a:buChar char="●"/>
            </a:pPr>
            <a:r>
              <a:rPr lang="en" sz="2200"/>
              <a:t>When to verify?</a:t>
            </a:r>
            <a:endParaRPr sz="2200"/>
          </a:p>
          <a:p>
            <a:pPr indent="-342900" lvl="1" marL="914400" rtl="0" algn="l">
              <a:spcBef>
                <a:spcPts val="0"/>
              </a:spcBef>
              <a:spcAft>
                <a:spcPts val="0"/>
              </a:spcAft>
              <a:buSzPts val="1800"/>
              <a:buChar char="○"/>
            </a:pPr>
            <a:r>
              <a:rPr lang="en" sz="1800"/>
              <a:t>At attach (Base design from SEED 2022)</a:t>
            </a:r>
            <a:endParaRPr sz="1800"/>
          </a:p>
          <a:p>
            <a:pPr indent="-342900" lvl="1" marL="914400" rtl="0" algn="l">
              <a:spcBef>
                <a:spcPts val="0"/>
              </a:spcBef>
              <a:spcAft>
                <a:spcPts val="0"/>
              </a:spcAft>
              <a:buSzPts val="1800"/>
              <a:buChar char="○"/>
            </a:pPr>
            <a:r>
              <a:rPr lang="en" sz="1800"/>
              <a:t>At page fault</a:t>
            </a:r>
            <a:endParaRPr sz="1800"/>
          </a:p>
          <a:p>
            <a:pPr indent="-368300" lvl="0" marL="457200" rtl="0" algn="l">
              <a:spcBef>
                <a:spcPts val="0"/>
              </a:spcBef>
              <a:spcAft>
                <a:spcPts val="0"/>
              </a:spcAft>
              <a:buSzPts val="2200"/>
              <a:buChar char="●"/>
            </a:pPr>
            <a:r>
              <a:rPr lang="en" sz="2200"/>
              <a:t>When to update checksum:</a:t>
            </a:r>
            <a:endParaRPr sz="2200"/>
          </a:p>
          <a:p>
            <a:pPr indent="-342900" lvl="1" marL="914400" rtl="0" algn="l">
              <a:spcBef>
                <a:spcPts val="0"/>
              </a:spcBef>
              <a:spcAft>
                <a:spcPts val="0"/>
              </a:spcAft>
              <a:buSzPts val="1800"/>
              <a:buChar char="○"/>
            </a:pPr>
            <a:r>
              <a:rPr lang="en" sz="1800"/>
              <a:t>At psync time (Base design from SEED 2022)</a:t>
            </a:r>
            <a:endParaRPr sz="1800"/>
          </a:p>
          <a:p>
            <a:pPr indent="-342900" lvl="2" marL="1371600" rtl="0" algn="l">
              <a:spcBef>
                <a:spcPts val="0"/>
              </a:spcBef>
              <a:spcAft>
                <a:spcPts val="0"/>
              </a:spcAft>
              <a:buSzPts val="1800"/>
              <a:buChar char="■"/>
            </a:pPr>
            <a:r>
              <a:rPr lang="en" sz="1800"/>
              <a:t>Slower, innate crash consistency</a:t>
            </a:r>
            <a:endParaRPr sz="1800"/>
          </a:p>
          <a:p>
            <a:pPr indent="-342900" lvl="1" marL="914400" rtl="0" algn="l">
              <a:spcBef>
                <a:spcPts val="0"/>
              </a:spcBef>
              <a:spcAft>
                <a:spcPts val="0"/>
              </a:spcAft>
              <a:buSzPts val="1800"/>
              <a:buChar char="○"/>
            </a:pPr>
            <a:r>
              <a:rPr lang="en" sz="1800"/>
              <a:t>At detach time</a:t>
            </a:r>
            <a:endParaRPr sz="1800"/>
          </a:p>
          <a:p>
            <a:pPr indent="-342900" lvl="2" marL="1371600" rtl="0" algn="l">
              <a:spcBef>
                <a:spcPts val="0"/>
              </a:spcBef>
              <a:spcAft>
                <a:spcPts val="0"/>
              </a:spcAft>
              <a:buSzPts val="1800"/>
              <a:buChar char="■"/>
            </a:pPr>
            <a:r>
              <a:rPr lang="en" sz="1800"/>
              <a:t>Faster, requires crash handler</a:t>
            </a:r>
            <a:endParaRPr sz="1800"/>
          </a:p>
          <a:p>
            <a:pPr indent="0" lvl="0" marL="0" rtl="0" algn="l">
              <a:spcBef>
                <a:spcPts val="1200"/>
              </a:spcBef>
              <a:spcAft>
                <a:spcPts val="1200"/>
              </a:spcAft>
              <a:buNone/>
            </a:pPr>
            <a:r>
              <a:t/>
            </a:r>
            <a:endParaRPr/>
          </a:p>
        </p:txBody>
      </p:sp>
      <p:pic>
        <p:nvPicPr>
          <p:cNvPr id="174" name="Google Shape;174;p21"/>
          <p:cNvPicPr preferRelativeResize="0"/>
          <p:nvPr/>
        </p:nvPicPr>
        <p:blipFill rotWithShape="1">
          <a:blip r:embed="rId3">
            <a:alphaModFix/>
          </a:blip>
          <a:srcRect b="0" l="0" r="0" t="0"/>
          <a:stretch/>
        </p:blipFill>
        <p:spPr>
          <a:xfrm>
            <a:off x="10" y="4145900"/>
            <a:ext cx="739440" cy="997560"/>
          </a:xfrm>
          <a:prstGeom prst="rect">
            <a:avLst/>
          </a:prstGeom>
          <a:noFill/>
          <a:ln>
            <a:noFill/>
          </a:ln>
        </p:spPr>
      </p:pic>
      <p:sp>
        <p:nvSpPr>
          <p:cNvPr id="175" name="Google Shape;175;p21"/>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2"/>
          <p:cNvSpPr txBox="1"/>
          <p:nvPr>
            <p:ph type="title"/>
          </p:nvPr>
        </p:nvSpPr>
        <p:spPr>
          <a:xfrm>
            <a:off x="311760" y="444960"/>
            <a:ext cx="8520000" cy="572400"/>
          </a:xfrm>
          <a:prstGeom prst="rect">
            <a:avLst/>
          </a:prstGeom>
        </p:spPr>
        <p:txBody>
          <a:bodyPr anchorCtr="0" anchor="ctr" bIns="0" lIns="0" spcFirstLastPara="1" rIns="0" wrap="square" tIns="0">
            <a:normAutofit/>
          </a:bodyPr>
          <a:lstStyle/>
          <a:p>
            <a:pPr indent="0" lvl="0" marL="0" rtl="0" algn="l">
              <a:spcBef>
                <a:spcPts val="0"/>
              </a:spcBef>
              <a:spcAft>
                <a:spcPts val="0"/>
              </a:spcAft>
              <a:buNone/>
            </a:pPr>
            <a:r>
              <a:rPr lang="en"/>
              <a:t>Design space summary</a:t>
            </a:r>
            <a:endParaRPr/>
          </a:p>
        </p:txBody>
      </p:sp>
      <p:pic>
        <p:nvPicPr>
          <p:cNvPr id="181" name="Google Shape;181;p22"/>
          <p:cNvPicPr preferRelativeResize="0"/>
          <p:nvPr/>
        </p:nvPicPr>
        <p:blipFill rotWithShape="1">
          <a:blip r:embed="rId3">
            <a:alphaModFix/>
          </a:blip>
          <a:srcRect b="0" l="0" r="0" t="0"/>
          <a:stretch/>
        </p:blipFill>
        <p:spPr>
          <a:xfrm>
            <a:off x="914400" y="2743200"/>
            <a:ext cx="7086599" cy="2386800"/>
          </a:xfrm>
          <a:prstGeom prst="rect">
            <a:avLst/>
          </a:prstGeom>
          <a:noFill/>
          <a:ln>
            <a:noFill/>
          </a:ln>
        </p:spPr>
      </p:pic>
      <p:sp>
        <p:nvSpPr>
          <p:cNvPr id="182" name="Google Shape;182;p22"/>
          <p:cNvSpPr txBox="1"/>
          <p:nvPr/>
        </p:nvSpPr>
        <p:spPr>
          <a:xfrm>
            <a:off x="311750" y="1100125"/>
            <a:ext cx="8211300" cy="99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dk2"/>
                </a:solidFill>
              </a:rPr>
              <a:t>C1</a:t>
            </a:r>
            <a:r>
              <a:rPr lang="en" sz="1600">
                <a:solidFill>
                  <a:schemeClr val="dk2"/>
                </a:solidFill>
              </a:rPr>
              <a:t>: </a:t>
            </a:r>
            <a:r>
              <a:rPr b="1" lang="en" sz="1600">
                <a:solidFill>
                  <a:schemeClr val="dk2"/>
                </a:solidFill>
              </a:rPr>
              <a:t>What</a:t>
            </a:r>
            <a:r>
              <a:rPr lang="en" sz="1600">
                <a:solidFill>
                  <a:schemeClr val="dk2"/>
                </a:solidFill>
              </a:rPr>
              <a:t> is decrypted/encrypted/verified?</a:t>
            </a:r>
            <a:endParaRPr sz="1600">
              <a:solidFill>
                <a:schemeClr val="dk1"/>
              </a:solidFill>
            </a:endParaRPr>
          </a:p>
          <a:p>
            <a:pPr indent="0" lvl="0" marL="0" rtl="0" algn="l">
              <a:lnSpc>
                <a:spcPct val="115000"/>
              </a:lnSpc>
              <a:spcBef>
                <a:spcPts val="0"/>
              </a:spcBef>
              <a:spcAft>
                <a:spcPts val="0"/>
              </a:spcAft>
              <a:buNone/>
            </a:pPr>
            <a:r>
              <a:rPr b="1" lang="en" sz="1600">
                <a:solidFill>
                  <a:schemeClr val="dk2"/>
                </a:solidFill>
              </a:rPr>
              <a:t>C2</a:t>
            </a:r>
            <a:r>
              <a:rPr lang="en" sz="1600">
                <a:solidFill>
                  <a:schemeClr val="dk2"/>
                </a:solidFill>
              </a:rPr>
              <a:t>: </a:t>
            </a:r>
            <a:r>
              <a:rPr b="1" lang="en" sz="1600">
                <a:solidFill>
                  <a:schemeClr val="dk2"/>
                </a:solidFill>
              </a:rPr>
              <a:t>When</a:t>
            </a:r>
            <a:r>
              <a:rPr lang="en" sz="1600">
                <a:solidFill>
                  <a:schemeClr val="dk2"/>
                </a:solidFill>
              </a:rPr>
              <a:t> does this occur? (D – Decrypt, V – Verify, U -  Update Checksum, E- Encrypt)</a:t>
            </a:r>
            <a:endParaRPr sz="1600">
              <a:solidFill>
                <a:schemeClr val="dk1"/>
              </a:solidFill>
            </a:endParaRPr>
          </a:p>
          <a:p>
            <a:pPr indent="0" lvl="0" marL="0" rtl="0" algn="l">
              <a:lnSpc>
                <a:spcPct val="115000"/>
              </a:lnSpc>
              <a:spcBef>
                <a:spcPts val="0"/>
              </a:spcBef>
              <a:spcAft>
                <a:spcPts val="0"/>
              </a:spcAft>
              <a:buNone/>
            </a:pPr>
            <a:r>
              <a:rPr b="1" lang="en" sz="1600">
                <a:solidFill>
                  <a:schemeClr val="dk2"/>
                </a:solidFill>
              </a:rPr>
              <a:t>C3</a:t>
            </a:r>
            <a:r>
              <a:rPr lang="en" sz="1600">
                <a:solidFill>
                  <a:schemeClr val="dk2"/>
                </a:solidFill>
              </a:rPr>
              <a:t>: </a:t>
            </a:r>
            <a:r>
              <a:rPr b="1" lang="en" sz="1600">
                <a:solidFill>
                  <a:schemeClr val="dk2"/>
                </a:solidFill>
              </a:rPr>
              <a:t>How</a:t>
            </a:r>
            <a:r>
              <a:rPr lang="en" sz="1600">
                <a:solidFill>
                  <a:schemeClr val="dk2"/>
                </a:solidFill>
              </a:rPr>
              <a:t> should IV crash consistency be handled? Innate vs. Crash Handler required</a:t>
            </a:r>
            <a:endParaRPr/>
          </a:p>
        </p:txBody>
      </p:sp>
      <p:pic>
        <p:nvPicPr>
          <p:cNvPr id="183" name="Google Shape;183;p22"/>
          <p:cNvPicPr preferRelativeResize="0"/>
          <p:nvPr/>
        </p:nvPicPr>
        <p:blipFill rotWithShape="1">
          <a:blip r:embed="rId4">
            <a:alphaModFix/>
          </a:blip>
          <a:srcRect b="0" l="0" r="0" t="0"/>
          <a:stretch/>
        </p:blipFill>
        <p:spPr>
          <a:xfrm>
            <a:off x="10" y="4132450"/>
            <a:ext cx="739440" cy="997560"/>
          </a:xfrm>
          <a:prstGeom prst="rect">
            <a:avLst/>
          </a:prstGeom>
          <a:noFill/>
          <a:ln>
            <a:noFill/>
          </a:ln>
        </p:spPr>
      </p:pic>
      <p:sp>
        <p:nvSpPr>
          <p:cNvPr id="184" name="Google Shape;184;p22"/>
          <p:cNvSpPr txBox="1"/>
          <p:nvPr>
            <p:ph idx="12" type="sldNum"/>
          </p:nvPr>
        </p:nvSpPr>
        <p:spPr>
          <a:xfrm>
            <a:off x="8556784" y="4749851"/>
            <a:ext cx="548700" cy="393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fld id="{00000000-1234-1234-1234-123412341234}" type="slidenum">
              <a:rPr b="1" lang="en"/>
              <a:t>‹#›</a:t>
            </a:fld>
            <a:endParaRPr b="1"/>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